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04" r:id="rId1"/>
  </p:sldMasterIdLst>
  <p:notesMasterIdLst>
    <p:notesMasterId r:id="rId23"/>
  </p:notesMasterIdLst>
  <p:sldIdLst>
    <p:sldId id="256" r:id="rId2"/>
    <p:sldId id="257" r:id="rId3"/>
    <p:sldId id="258" r:id="rId4"/>
    <p:sldId id="266" r:id="rId5"/>
    <p:sldId id="268" r:id="rId6"/>
    <p:sldId id="274" r:id="rId7"/>
    <p:sldId id="279" r:id="rId8"/>
    <p:sldId id="273" r:id="rId9"/>
    <p:sldId id="277" r:id="rId10"/>
    <p:sldId id="278" r:id="rId11"/>
    <p:sldId id="271" r:id="rId12"/>
    <p:sldId id="269" r:id="rId13"/>
    <p:sldId id="275" r:id="rId14"/>
    <p:sldId id="276" r:id="rId15"/>
    <p:sldId id="260" r:id="rId16"/>
    <p:sldId id="285" r:id="rId17"/>
    <p:sldId id="283" r:id="rId18"/>
    <p:sldId id="284" r:id="rId19"/>
    <p:sldId id="280" r:id="rId20"/>
    <p:sldId id="281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4CC1A-DD55-9F4F-B9B2-E142EBA0DE5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B6591-B2BE-6F4D-8697-97C4EA436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B6591-B2BE-6F4D-8697-97C4EA4361C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PCI:</a:t>
            </a:r>
            <a:r>
              <a:rPr lang="en-US" baseline="0" dirty="0" smtClean="0"/>
              <a:t> Level 1, Book 1</a:t>
            </a:r>
          </a:p>
          <a:p>
            <a:r>
              <a:rPr lang="en-US" baseline="0" dirty="0" smtClean="0"/>
              <a:t>Questions written with </a:t>
            </a:r>
            <a:r>
              <a:rPr lang="en-US" baseline="0" dirty="0" err="1" smtClean="0"/>
              <a:t>PicWriter</a:t>
            </a:r>
            <a:endParaRPr lang="en-US" baseline="0" dirty="0" smtClean="0"/>
          </a:p>
          <a:p>
            <a:r>
              <a:rPr lang="en-US" baseline="0" dirty="0" smtClean="0"/>
              <a:t>Velcro and Lamination on Comprehension pages to allow students to re-use until they achieve mastery of concept being introduced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B6591-B2BE-6F4D-8697-97C4EA4361C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I See Tom Book (Flyleaf Curriculum)</a:t>
            </a:r>
          </a:p>
          <a:p>
            <a:r>
              <a:rPr lang="en-US" dirty="0" smtClean="0"/>
              <a:t>Discuss</a:t>
            </a:r>
            <a:r>
              <a:rPr lang="en-US" baseline="0" dirty="0" smtClean="0"/>
              <a:t> how this hits all Foundational Skills</a:t>
            </a:r>
          </a:p>
          <a:p>
            <a:r>
              <a:rPr lang="en-US" baseline="0" dirty="0" smtClean="0"/>
              <a:t>Print Concepts</a:t>
            </a:r>
          </a:p>
          <a:p>
            <a:r>
              <a:rPr lang="en-US" baseline="0" dirty="0" smtClean="0"/>
              <a:t>Phonics and Word Recognition</a:t>
            </a:r>
          </a:p>
          <a:p>
            <a:r>
              <a:rPr lang="en-US" baseline="0" dirty="0" smtClean="0"/>
              <a:t>Fluency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B6591-B2BE-6F4D-8697-97C4EA4361C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Modified Book:</a:t>
            </a:r>
          </a:p>
          <a:p>
            <a:r>
              <a:rPr lang="en-US" dirty="0" smtClean="0"/>
              <a:t>Addresses</a:t>
            </a:r>
            <a:r>
              <a:rPr lang="en-US" baseline="0" dirty="0" smtClean="0"/>
              <a:t> Print Concepts and Fluency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B6591-B2BE-6F4D-8697-97C4EA4361C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B6591-B2BE-6F4D-8697-97C4EA4361C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B6591-B2BE-6F4D-8697-97C4EA4361C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37B1-4203-0B4F-8B70-F8B02325DE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37B1-4203-0B4F-8B70-F8B02325DE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37B1-4203-0B4F-8B70-F8B02325DE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37B1-4203-0B4F-8B70-F8B02325DE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37B1-4203-0B4F-8B70-F8B02325DE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37B1-4203-0B4F-8B70-F8B02325DE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37B1-4203-0B4F-8B70-F8B02325DE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37B1-4203-0B4F-8B70-F8B02325DE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37B1-4203-0B4F-8B70-F8B02325DE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37B1-4203-0B4F-8B70-F8B02325DE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37B1-4203-0B4F-8B70-F8B02325DE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AA968-E76F-BC42-91E1-69CC5C3C962B}" type="datetimeFigureOut">
              <a:rPr lang="en-US" smtClean="0"/>
              <a:pPr/>
              <a:t>12/2/12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F37B1-4203-0B4F-8B70-F8B02325DE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file://localhost/Users/ritamarie/Documents/Activ%20Software/ActivInspire/My%20Resources/My%20Flipcharts/My%20Home.flipchart" TargetMode="Externa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ritamarie/Downloads/IMG_0308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PCI%20Book%201.key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file://localhost/Users/ritamarie/Desktop/NM%20educ%20conf./PCI%20Book%201-3%20copy.key" TargetMode="Externa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9219" y="1502487"/>
            <a:ext cx="7424781" cy="3300591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Chalkboard"/>
                <a:cs typeface="Chalkboard"/>
              </a:rPr>
              <a:t>Using Technology to Address Foundational Reading Skills from Common Core Standards for Students with Autism and other disabilities: </a:t>
            </a:r>
            <a:br>
              <a:rPr lang="en-US" sz="4000" dirty="0" smtClean="0">
                <a:latin typeface="Chalkboard"/>
                <a:cs typeface="Chalkboard"/>
              </a:rPr>
            </a:br>
            <a:r>
              <a:rPr lang="en-US" sz="4000" dirty="0" smtClean="0">
                <a:latin typeface="Chalkboard"/>
                <a:cs typeface="Chalkboard"/>
              </a:rPr>
              <a:t>An Overview </a:t>
            </a:r>
            <a:endParaRPr lang="en-US" sz="4000" dirty="0">
              <a:latin typeface="Chalkboard"/>
              <a:cs typeface="Chalkboar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422" y="5338679"/>
            <a:ext cx="857867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alkboard"/>
                <a:cs typeface="Chalkboard"/>
              </a:rPr>
              <a:t>Ritamarie Theiler, NBCT, M.A. </a:t>
            </a:r>
            <a:r>
              <a:rPr lang="en-US" sz="2400" dirty="0" err="1" smtClean="0">
                <a:latin typeface="Chalkboard"/>
                <a:cs typeface="Chalkboard"/>
              </a:rPr>
              <a:t>theiler@aps.edu</a:t>
            </a:r>
            <a:endParaRPr lang="en-US" sz="2400" dirty="0" smtClean="0">
              <a:latin typeface="Chalkboard"/>
              <a:cs typeface="Chalkboard"/>
            </a:endParaRPr>
          </a:p>
          <a:p>
            <a:r>
              <a:rPr lang="en-US" sz="2400" dirty="0" smtClean="0">
                <a:latin typeface="Chalkboard"/>
                <a:cs typeface="Chalkboard"/>
              </a:rPr>
              <a:t>Heather DiLuzio, M.A. </a:t>
            </a:r>
            <a:r>
              <a:rPr lang="en-US" sz="2400" dirty="0" err="1" smtClean="0">
                <a:latin typeface="Chalkboard"/>
                <a:cs typeface="Chalkboard"/>
              </a:rPr>
              <a:t>diluzio@aps.edu</a:t>
            </a:r>
            <a:endParaRPr lang="en-US" sz="2400" dirty="0" smtClean="0">
              <a:latin typeface="Chalkboard"/>
              <a:cs typeface="Chalkboard"/>
            </a:endParaRPr>
          </a:p>
          <a:p>
            <a:r>
              <a:rPr lang="en-US" sz="2400" dirty="0" smtClean="0">
                <a:latin typeface="Chalkboard"/>
                <a:cs typeface="Chalkboard"/>
              </a:rPr>
              <a:t>Albuquerque Public Schools </a:t>
            </a:r>
            <a:endParaRPr lang="en-US" sz="240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 smtClean="0">
                <a:latin typeface="Chalkboard"/>
                <a:cs typeface="Chalkboard"/>
              </a:rPr>
              <a:t>Flipchart</a:t>
            </a:r>
            <a:endParaRPr lang="en-US" sz="7200" dirty="0"/>
          </a:p>
        </p:txBody>
      </p:sp>
      <p:pic>
        <p:nvPicPr>
          <p:cNvPr id="3" name="Picture 2" descr="Screen Shot 2012-06-04 at 1.13.13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2855"/>
            <a:ext cx="9144000" cy="5435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34752"/>
            <a:ext cx="5119195" cy="2679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395" y="2244845"/>
            <a:ext cx="3124200" cy="4064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/>
                <a:cs typeface="Chalkboard"/>
              </a:rPr>
              <a:t>Other Examples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662" y="3668883"/>
            <a:ext cx="4426298" cy="2957340"/>
          </a:xfrm>
          <a:prstGeom prst="rect">
            <a:avLst/>
          </a:prstGeom>
        </p:spPr>
      </p:pic>
      <p:pic>
        <p:nvPicPr>
          <p:cNvPr id="4" name="Content Placeholder 8"/>
          <p:cNvPicPr>
            <a:picLocks/>
          </p:cNvPicPr>
          <p:nvPr/>
        </p:nvPicPr>
        <p:blipFill>
          <a:blip r:embed="rId4"/>
          <a:srcRect t="-5136" b="-5136"/>
          <a:stretch>
            <a:fillRect/>
          </a:stretch>
        </p:blipFill>
        <p:spPr bwMode="auto">
          <a:xfrm>
            <a:off x="216040" y="0"/>
            <a:ext cx="8229600" cy="43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57" y="954654"/>
            <a:ext cx="3349673" cy="5203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442" y="2564177"/>
            <a:ext cx="4733904" cy="275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Technology in Action</a:t>
            </a:r>
            <a:endParaRPr lang="en-US" dirty="0"/>
          </a:p>
        </p:txBody>
      </p:sp>
      <p:pic>
        <p:nvPicPr>
          <p:cNvPr id="5" name="IMG_0308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49320" y="2057400"/>
            <a:ext cx="2245360" cy="3962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3677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8000" dirty="0" smtClean="0">
                <a:latin typeface="Chalkboard"/>
                <a:cs typeface="Chalkboard"/>
              </a:rPr>
              <a:t>Apps</a:t>
            </a:r>
            <a:endParaRPr lang="en-US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99973" cy="1949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684" y="1804737"/>
            <a:ext cx="2406316" cy="1804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9979"/>
            <a:ext cx="2599973" cy="1949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899960"/>
            <a:ext cx="2599973" cy="2917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684" y="0"/>
            <a:ext cx="2406316" cy="1804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2905" y="1659494"/>
            <a:ext cx="2599973" cy="1949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7683" y="3609474"/>
            <a:ext cx="2406317" cy="3208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0918" y="3899960"/>
            <a:ext cx="3693238" cy="2769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/>
                <a:cs typeface="Chalkboard"/>
              </a:rPr>
              <a:t>Suggested Apps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10914"/>
            <a:ext cx="407034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>
                <a:latin typeface="Chalkboard"/>
                <a:cs typeface="Chalkboard"/>
              </a:rPr>
              <a:t>Little Speller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Chalkboard"/>
                <a:cs typeface="Chalkboard"/>
              </a:rPr>
              <a:t>Bob Books</a:t>
            </a:r>
          </a:p>
          <a:p>
            <a:pPr>
              <a:buFont typeface="Arial"/>
              <a:buChar char="•"/>
            </a:pPr>
            <a:r>
              <a:rPr lang="en-US" sz="2200" dirty="0" err="1" smtClean="0">
                <a:latin typeface="Chalkboard"/>
                <a:cs typeface="Chalkboard"/>
              </a:rPr>
              <a:t>Starfall</a:t>
            </a:r>
            <a:r>
              <a:rPr lang="en-US" sz="2200" dirty="0" smtClean="0">
                <a:latin typeface="Chalkboard"/>
                <a:cs typeface="Chalkboard"/>
              </a:rPr>
              <a:t> ABC’s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Chalkboard"/>
                <a:cs typeface="Chalkboard"/>
              </a:rPr>
              <a:t>Lakeshore</a:t>
            </a:r>
          </a:p>
          <a:p>
            <a:pPr>
              <a:buFont typeface="Arial"/>
              <a:buChar char="•"/>
            </a:pPr>
            <a:r>
              <a:rPr lang="en-US" sz="2200" dirty="0" err="1" smtClean="0">
                <a:latin typeface="Chalkboard"/>
                <a:cs typeface="Chalkboard"/>
              </a:rPr>
              <a:t>Toontastic</a:t>
            </a:r>
            <a:endParaRPr lang="en-US" sz="2200" dirty="0" smtClean="0">
              <a:latin typeface="Chalkboard"/>
              <a:cs typeface="Chalkboard"/>
            </a:endParaRPr>
          </a:p>
          <a:p>
            <a:pPr>
              <a:buFont typeface="Arial"/>
              <a:buChar char="•"/>
            </a:pPr>
            <a:r>
              <a:rPr lang="en-US" sz="2200" dirty="0" smtClean="0">
                <a:latin typeface="Chalkboard"/>
                <a:cs typeface="Chalkboard"/>
              </a:rPr>
              <a:t>Puppet pals HD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Chalkboard"/>
                <a:cs typeface="Chalkboard"/>
              </a:rPr>
              <a:t>DTT Words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Chalkboard"/>
                <a:cs typeface="Chalkboard"/>
              </a:rPr>
              <a:t>DTT Letters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Chalkboard"/>
                <a:cs typeface="Chalkboard"/>
              </a:rPr>
              <a:t>PCS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Chalkboard"/>
                <a:cs typeface="Chalkboard"/>
              </a:rPr>
              <a:t>Meet the Letters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Chalkboard"/>
                <a:cs typeface="Chalkboard"/>
              </a:rPr>
              <a:t>See. Touch. Learn.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Chalkboard"/>
                <a:cs typeface="Chalkboard"/>
              </a:rPr>
              <a:t>Sentence maker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Chalkboard"/>
                <a:cs typeface="Chalkboard"/>
              </a:rPr>
              <a:t>Sight Words Sentence Builder</a:t>
            </a:r>
          </a:p>
          <a:p>
            <a:pPr>
              <a:buFont typeface="Arial"/>
              <a:buChar char="•"/>
            </a:pPr>
            <a:r>
              <a:rPr lang="en-US" sz="2200" dirty="0" smtClean="0">
                <a:latin typeface="Chalkboard"/>
                <a:cs typeface="Chalkboard"/>
              </a:rPr>
              <a:t>Scholastic </a:t>
            </a:r>
            <a:r>
              <a:rPr lang="en-US" sz="2200" dirty="0" err="1" smtClean="0">
                <a:latin typeface="Chalkboard"/>
                <a:cs typeface="Chalkboard"/>
              </a:rPr>
              <a:t>Storia</a:t>
            </a:r>
            <a:endParaRPr lang="en-US" sz="2200" dirty="0" smtClean="0"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0712" y="1610914"/>
            <a:ext cx="3506088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err="1" smtClean="0"/>
              <a:t>Splingo</a:t>
            </a:r>
            <a:endParaRPr lang="en-US" sz="2200" dirty="0" smtClean="0"/>
          </a:p>
          <a:p>
            <a:pPr>
              <a:buFont typeface="Arial"/>
              <a:buChar char="•"/>
            </a:pPr>
            <a:r>
              <a:rPr lang="en-US" sz="2200" dirty="0" smtClean="0"/>
              <a:t>Sentence Builder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Sentence Magic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Choice Board Creator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RJ Cooper: Spell A Word</a:t>
            </a:r>
          </a:p>
          <a:p>
            <a:r>
              <a:rPr lang="en-US" sz="2200" dirty="0" smtClean="0"/>
              <a:t>                         Point to </a:t>
            </a:r>
            <a:r>
              <a:rPr lang="en-US" sz="2200" dirty="0" err="1" smtClean="0"/>
              <a:t>Pics</a:t>
            </a:r>
            <a:endParaRPr lang="en-US" sz="2200" dirty="0" smtClean="0"/>
          </a:p>
          <a:p>
            <a:pPr>
              <a:buFont typeface="Arial"/>
              <a:buChar char="•"/>
            </a:pPr>
            <a:r>
              <a:rPr lang="en-US" sz="2200" dirty="0" smtClean="0"/>
              <a:t>Doodle Buddy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Do As Me</a:t>
            </a:r>
          </a:p>
          <a:p>
            <a:pPr>
              <a:buFont typeface="Arial"/>
              <a:buChar char="•"/>
            </a:pPr>
            <a:r>
              <a:rPr lang="en-US" sz="2200" dirty="0" err="1" smtClean="0"/>
              <a:t>iWrite</a:t>
            </a:r>
            <a:r>
              <a:rPr lang="en-US" sz="2200" dirty="0" smtClean="0"/>
              <a:t> Words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Trace Right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Letter Quiz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Preschool Matching Games:</a:t>
            </a:r>
          </a:p>
          <a:p>
            <a:r>
              <a:rPr lang="en-US" sz="2200" dirty="0" smtClean="0"/>
              <a:t>          Rhyming Words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Super Duper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Autism Apps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Computer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98" y="1931925"/>
            <a:ext cx="5624709" cy="2408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975" y="3609403"/>
            <a:ext cx="4763591" cy="3028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Computer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00" y="1876103"/>
            <a:ext cx="7739400" cy="924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0" y="3041650"/>
            <a:ext cx="2324100" cy="774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3816350"/>
            <a:ext cx="8641953" cy="231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2597993"/>
            <a:ext cx="8318500" cy="287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7196" y="6350717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www.corestandards.org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halkboard"/>
                <a:cs typeface="Chalkboard"/>
              </a:rPr>
              <a:t>Common Core Standards:</a:t>
            </a:r>
            <a:br>
              <a:rPr lang="en-US" dirty="0" smtClean="0">
                <a:latin typeface="Chalkboard"/>
                <a:cs typeface="Chalkboard"/>
              </a:rPr>
            </a:br>
            <a:r>
              <a:rPr lang="en-US" dirty="0" smtClean="0">
                <a:latin typeface="Chalkboard"/>
                <a:cs typeface="Chalkboard"/>
              </a:rPr>
              <a:t>Foundational Reading Skills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/>
                <a:cs typeface="Chalkboard"/>
              </a:rPr>
              <a:t>Rationale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1893"/>
            <a:ext cx="8229600" cy="49101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Foundational skills are an integral part of the Common Core State Standards (CCSS) from K-5</a:t>
            </a:r>
          </a:p>
          <a:p>
            <a:r>
              <a:rPr lang="en-US" dirty="0" smtClean="0">
                <a:latin typeface="Chalkboard"/>
                <a:cs typeface="Chalkboard"/>
              </a:rPr>
              <a:t>Essential skills for students to become proficient readers </a:t>
            </a:r>
          </a:p>
          <a:p>
            <a:r>
              <a:rPr lang="en-US" dirty="0" smtClean="0">
                <a:latin typeface="Chalkboard"/>
                <a:cs typeface="Chalkboard"/>
              </a:rPr>
              <a:t>For some students with disabilities importance should be placed on identifying key foundational skills which allow the child to become a functional reader </a:t>
            </a:r>
          </a:p>
          <a:p>
            <a:r>
              <a:rPr lang="en-US" dirty="0" smtClean="0">
                <a:latin typeface="Chalkboard"/>
                <a:cs typeface="Chalkboard"/>
              </a:rPr>
              <a:t>Instruction needs incorporate tools that allow students to demonstrate knowledge and access instruction in meaningful and engaging 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2070172"/>
            <a:ext cx="8293100" cy="398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7196" y="6350717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www.corestandards.org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halkboard"/>
                <a:cs typeface="Chalkboard"/>
              </a:rPr>
              <a:t>Common Core Standards:</a:t>
            </a:r>
            <a:br>
              <a:rPr lang="en-US" dirty="0" smtClean="0">
                <a:latin typeface="Chalkboard"/>
                <a:cs typeface="Chalkboard"/>
              </a:rPr>
            </a:br>
            <a:r>
              <a:rPr lang="en-US" dirty="0" smtClean="0">
                <a:latin typeface="Chalkboard"/>
                <a:cs typeface="Chalkboard"/>
              </a:rPr>
              <a:t>Foundational Reading Skills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2401913"/>
            <a:ext cx="82931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7196" y="6350717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www.corestandards.org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halkboard"/>
                <a:cs typeface="Chalkboard"/>
              </a:rPr>
              <a:t>Common Core Standards:</a:t>
            </a:r>
            <a:br>
              <a:rPr lang="en-US" dirty="0" smtClean="0">
                <a:latin typeface="Chalkboard"/>
                <a:cs typeface="Chalkboard"/>
              </a:rPr>
            </a:br>
            <a:r>
              <a:rPr lang="en-US" dirty="0" smtClean="0">
                <a:latin typeface="Chalkboard"/>
                <a:cs typeface="Chalkboard"/>
              </a:rPr>
              <a:t>Foundational Reading Skills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halkboard"/>
                <a:cs typeface="Chalkboard"/>
              </a:rPr>
              <a:t>Reading Standards: </a:t>
            </a:r>
            <a:br>
              <a:rPr lang="en-US" dirty="0" smtClean="0">
                <a:latin typeface="Chalkboard"/>
                <a:cs typeface="Chalkboard"/>
              </a:rPr>
            </a:br>
            <a:r>
              <a:rPr lang="en-US" dirty="0" smtClean="0">
                <a:latin typeface="Chalkboard"/>
                <a:cs typeface="Chalkboard"/>
              </a:rPr>
              <a:t>Foundational Skills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dirty="0" smtClean="0">
                <a:latin typeface="Chalkboard"/>
                <a:cs typeface="Chalkboard"/>
              </a:rPr>
              <a:t>Print Concepts (K-1)</a:t>
            </a:r>
          </a:p>
          <a:p>
            <a:r>
              <a:rPr lang="en-US" sz="4400" dirty="0" smtClean="0">
                <a:latin typeface="Chalkboard"/>
                <a:cs typeface="Chalkboard"/>
              </a:rPr>
              <a:t>Phonological Awareness (K-1)</a:t>
            </a:r>
          </a:p>
          <a:p>
            <a:r>
              <a:rPr lang="en-US" sz="4400" dirty="0" smtClean="0">
                <a:latin typeface="Chalkboard"/>
                <a:cs typeface="Chalkboard"/>
              </a:rPr>
              <a:t>Phonics and Word Recognition (K-5)</a:t>
            </a:r>
          </a:p>
          <a:p>
            <a:r>
              <a:rPr lang="en-US" sz="4400" dirty="0" smtClean="0">
                <a:latin typeface="Chalkboard"/>
                <a:cs typeface="Chalkboard"/>
              </a:rPr>
              <a:t>Fluency (K-5)</a:t>
            </a:r>
            <a:endParaRPr lang="en-US" sz="440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halkboard"/>
                <a:cs typeface="Chalkboard"/>
              </a:rPr>
              <a:t>How do we define technology in the educational setting?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latin typeface="Chalkboard"/>
                <a:cs typeface="Chalkboard"/>
              </a:rPr>
              <a:t>Technology in the educational setting could be defined as the practice of facilitating student learning and improving student performance by creating, using, and/or managing appropriate technological processes and resources. (</a:t>
            </a:r>
            <a:r>
              <a:rPr lang="en-US" sz="3200" i="1" dirty="0" err="1" smtClean="0"/>
              <a:t>ocw.metu.edu</a:t>
            </a:r>
            <a:r>
              <a:rPr lang="en-US" sz="3200" i="1" dirty="0" smtClean="0"/>
              <a:t>)</a:t>
            </a:r>
            <a:endParaRPr lang="en-US" sz="3200" dirty="0" smtClean="0">
              <a:latin typeface="Chalkboard"/>
              <a:cs typeface="Chalkboard"/>
            </a:endParaRPr>
          </a:p>
          <a:p>
            <a:endParaRPr lang="en-US" dirty="0" smtClean="0">
              <a:latin typeface="Chalkboard"/>
              <a:cs typeface="Chalkboard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halkboard"/>
                <a:cs typeface="Chalkboard"/>
              </a:rPr>
              <a:t>What is already in your room?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56461" y="1781299"/>
            <a:ext cx="4796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Core Curriculum 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5313" y="1781299"/>
            <a:ext cx="3082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Computer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494992"/>
            <a:ext cx="2839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Projector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5361" y="3109997"/>
            <a:ext cx="1951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Books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109997"/>
            <a:ext cx="4189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Manipulatives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04552" y="4494992"/>
            <a:ext cx="5617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Promethean Board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5313" y="5653687"/>
            <a:ext cx="1450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iPad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06500" y="5653687"/>
            <a:ext cx="1449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iPod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67876" y="5653687"/>
            <a:ext cx="3818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AAC Devices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32551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atin typeface="Chalkboard"/>
                <a:cs typeface="Chalkboard"/>
              </a:rPr>
              <a:t>Modifications</a:t>
            </a:r>
            <a:endParaRPr lang="en-US" sz="880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/>
                <a:cs typeface="Chalkboard"/>
              </a:rPr>
              <a:t>Manipulatives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557" y="1932989"/>
            <a:ext cx="2788873" cy="4553262"/>
          </a:xfrm>
          <a:prstGeom prst="rect">
            <a:avLst/>
          </a:prstGeom>
        </p:spPr>
      </p:pic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260" y="1932989"/>
            <a:ext cx="2912054" cy="4553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156" y="2030147"/>
            <a:ext cx="3767644" cy="4498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51" y="2030147"/>
            <a:ext cx="3570733" cy="453426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/>
                <a:cs typeface="Chalkboard"/>
              </a:rPr>
              <a:t>Lamination and Velcro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/>
                <a:cs typeface="Chalkboard"/>
              </a:rPr>
              <a:t>Power Point Book</a:t>
            </a:r>
            <a:endParaRPr lang="en-US" dirty="0">
              <a:latin typeface="Chalkboard"/>
              <a:cs typeface="Chalkboard"/>
            </a:endParaRPr>
          </a:p>
        </p:txBody>
      </p:sp>
      <p:pic>
        <p:nvPicPr>
          <p:cNvPr id="3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111" y="1932989"/>
            <a:ext cx="2912054" cy="4553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555</TotalTime>
  <Words>416</Words>
  <Application>Microsoft Macintosh PowerPoint</Application>
  <PresentationFormat>On-screen Show (4:3)</PresentationFormat>
  <Paragraphs>88</Paragraphs>
  <Slides>21</Slides>
  <Notes>6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Focus</vt:lpstr>
      <vt:lpstr>Using Technology to Address Foundational Reading Skills from Common Core Standards for Students with Autism and other disabilities:  An Overview </vt:lpstr>
      <vt:lpstr>Rationale</vt:lpstr>
      <vt:lpstr>Reading Standards:  Foundational Skills</vt:lpstr>
      <vt:lpstr>How do we define technology in the educational setting?</vt:lpstr>
      <vt:lpstr>What is already in your room?</vt:lpstr>
      <vt:lpstr>Slide 6</vt:lpstr>
      <vt:lpstr>Manipulatives </vt:lpstr>
      <vt:lpstr>Lamination and Velcro</vt:lpstr>
      <vt:lpstr>Power Point Book</vt:lpstr>
      <vt:lpstr>Flipchart</vt:lpstr>
      <vt:lpstr>Other Examples</vt:lpstr>
      <vt:lpstr>Slide 12</vt:lpstr>
      <vt:lpstr>Slide 13</vt:lpstr>
      <vt:lpstr>Technology in Action</vt:lpstr>
      <vt:lpstr>Apps</vt:lpstr>
      <vt:lpstr>Suggested Apps</vt:lpstr>
      <vt:lpstr>Computer</vt:lpstr>
      <vt:lpstr>Computer</vt:lpstr>
      <vt:lpstr>Common Core Standards: Foundational Reading Skills</vt:lpstr>
      <vt:lpstr>Common Core Standards: Foundational Reading Skills</vt:lpstr>
      <vt:lpstr>Common Core Standards: Foundational Reading Skills</vt:lpstr>
    </vt:vector>
  </TitlesOfParts>
  <Company>APS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Technology to Address Foundational Reading Skills from Common Core Standards for Students with Disabilities:  An Overview </dc:title>
  <dc:creator>Admin Computer</dc:creator>
  <cp:lastModifiedBy>Admin Computer</cp:lastModifiedBy>
  <cp:revision>45</cp:revision>
  <dcterms:created xsi:type="dcterms:W3CDTF">2012-12-02T17:53:18Z</dcterms:created>
  <dcterms:modified xsi:type="dcterms:W3CDTF">2012-12-02T17:59:31Z</dcterms:modified>
</cp:coreProperties>
</file>