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9" r:id="rId2"/>
    <p:sldId id="323" r:id="rId3"/>
    <p:sldId id="332" r:id="rId4"/>
    <p:sldId id="333" r:id="rId5"/>
    <p:sldId id="345" r:id="rId6"/>
    <p:sldId id="334" r:id="rId7"/>
    <p:sldId id="331" r:id="rId8"/>
    <p:sldId id="321" r:id="rId9"/>
    <p:sldId id="322" r:id="rId10"/>
    <p:sldId id="326" r:id="rId11"/>
    <p:sldId id="327" r:id="rId12"/>
    <p:sldId id="325" r:id="rId13"/>
    <p:sldId id="328" r:id="rId14"/>
    <p:sldId id="329" r:id="rId15"/>
    <p:sldId id="335" r:id="rId16"/>
    <p:sldId id="336" r:id="rId17"/>
    <p:sldId id="337" r:id="rId18"/>
    <p:sldId id="342" r:id="rId19"/>
    <p:sldId id="343" r:id="rId20"/>
    <p:sldId id="339" r:id="rId21"/>
    <p:sldId id="344" r:id="rId2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2" y="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26015-4AB4-46D2-86BF-A2D560E275F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1DDCC-18DD-48B2-9B19-E09F67FB585C}">
      <dgm:prSet phldrT="[Text]"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277C521A-6830-4E53-ACF8-6A645E76C714}" type="parTrans" cxnId="{279D7116-339F-48D3-A040-220EDE4A8F7E}">
      <dgm:prSet/>
      <dgm:spPr/>
      <dgm:t>
        <a:bodyPr/>
        <a:lstStyle/>
        <a:p>
          <a:endParaRPr lang="en-US"/>
        </a:p>
      </dgm:t>
    </dgm:pt>
    <dgm:pt modelId="{CAE97963-50E3-4420-B7C4-B2272E9229E2}" type="sibTrans" cxnId="{279D7116-339F-48D3-A040-220EDE4A8F7E}">
      <dgm:prSet/>
      <dgm:spPr/>
      <dgm:t>
        <a:bodyPr/>
        <a:lstStyle/>
        <a:p>
          <a:endParaRPr lang="en-US"/>
        </a:p>
      </dgm:t>
    </dgm:pt>
    <dgm:pt modelId="{5FA48DF3-3CDC-405E-A1A2-24B27EDBF0AE}">
      <dgm:prSet phldrT="[Text]"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E1340B27-A8ED-458E-AA90-405FF94A42F4}" type="parTrans" cxnId="{E61A1DA1-B005-4B58-84EE-EC6810B51F1C}">
      <dgm:prSet/>
      <dgm:spPr/>
      <dgm:t>
        <a:bodyPr/>
        <a:lstStyle/>
        <a:p>
          <a:endParaRPr lang="en-US"/>
        </a:p>
      </dgm:t>
    </dgm:pt>
    <dgm:pt modelId="{93C0688F-FA4F-4C7B-8977-4D11D7FA3F38}" type="sibTrans" cxnId="{E61A1DA1-B005-4B58-84EE-EC6810B51F1C}">
      <dgm:prSet/>
      <dgm:spPr/>
      <dgm:t>
        <a:bodyPr/>
        <a:lstStyle/>
        <a:p>
          <a:endParaRPr lang="en-US"/>
        </a:p>
      </dgm:t>
    </dgm:pt>
    <dgm:pt modelId="{C8FBC8F0-6A69-4DA8-AC35-5E9DB881975D}">
      <dgm:prSet phldrT="[Text]"/>
      <dgm:spPr/>
      <dgm:t>
        <a:bodyPr/>
        <a:lstStyle/>
        <a:p>
          <a:r>
            <a:rPr lang="en-US" dirty="0" smtClean="0"/>
            <a:t>Expanded Access</a:t>
          </a:r>
          <a:endParaRPr lang="en-US" dirty="0"/>
        </a:p>
      </dgm:t>
    </dgm:pt>
    <dgm:pt modelId="{58ECDB76-BA74-41B5-809B-952AF7F5B529}" type="parTrans" cxnId="{35964531-7D63-4811-855C-2B0DD2EDA5C2}">
      <dgm:prSet/>
      <dgm:spPr/>
      <dgm:t>
        <a:bodyPr/>
        <a:lstStyle/>
        <a:p>
          <a:endParaRPr lang="en-US"/>
        </a:p>
      </dgm:t>
    </dgm:pt>
    <dgm:pt modelId="{05816309-06EB-4101-B7AB-EDF7AFD6FAA6}" type="sibTrans" cxnId="{35964531-7D63-4811-855C-2B0DD2EDA5C2}">
      <dgm:prSet/>
      <dgm:spPr/>
      <dgm:t>
        <a:bodyPr/>
        <a:lstStyle/>
        <a:p>
          <a:endParaRPr lang="en-US"/>
        </a:p>
      </dgm:t>
    </dgm:pt>
    <dgm:pt modelId="{3705A1BF-DEEB-4B0C-80AE-EAB050F98817}" type="pres">
      <dgm:prSet presAssocID="{35926015-4AB4-46D2-86BF-A2D560E275F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DB6B06-2F94-41E3-90AA-3F8BE4F0253F}" type="pres">
      <dgm:prSet presAssocID="{4E21DDCC-18DD-48B2-9B19-E09F67FB585C}" presName="Accent1" presStyleCnt="0"/>
      <dgm:spPr/>
    </dgm:pt>
    <dgm:pt modelId="{1821809D-E475-4505-8159-C02E4A99C0D9}" type="pres">
      <dgm:prSet presAssocID="{4E21DDCC-18DD-48B2-9B19-E09F67FB585C}" presName="Accent" presStyleLbl="node1" presStyleIdx="0" presStyleCnt="3"/>
      <dgm:spPr>
        <a:solidFill>
          <a:schemeClr val="accent2">
            <a:lumMod val="75000"/>
          </a:schemeClr>
        </a:solidFill>
      </dgm:spPr>
    </dgm:pt>
    <dgm:pt modelId="{142630F6-8761-4548-8537-19FE646ED160}" type="pres">
      <dgm:prSet presAssocID="{4E21DDCC-18DD-48B2-9B19-E09F67FB585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F4720-DB5D-44BC-8952-04E298A36C4B}" type="pres">
      <dgm:prSet presAssocID="{5FA48DF3-3CDC-405E-A1A2-24B27EDBF0AE}" presName="Accent2" presStyleCnt="0"/>
      <dgm:spPr/>
    </dgm:pt>
    <dgm:pt modelId="{48C8BC6B-1D76-4474-9534-A12381E9FFAE}" type="pres">
      <dgm:prSet presAssocID="{5FA48DF3-3CDC-405E-A1A2-24B27EDBF0AE}" presName="Accent" presStyleLbl="node1" presStyleIdx="1" presStyleCnt="3"/>
      <dgm:spPr>
        <a:solidFill>
          <a:schemeClr val="accent5">
            <a:lumMod val="75000"/>
          </a:schemeClr>
        </a:solidFill>
      </dgm:spPr>
    </dgm:pt>
    <dgm:pt modelId="{64006789-2B75-4E2F-83C2-D1BBF024C1EA}" type="pres">
      <dgm:prSet presAssocID="{5FA48DF3-3CDC-405E-A1A2-24B27EDBF0A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A926E-2A76-4E4A-9CFF-18286E322E6C}" type="pres">
      <dgm:prSet presAssocID="{C8FBC8F0-6A69-4DA8-AC35-5E9DB881975D}" presName="Accent3" presStyleCnt="0"/>
      <dgm:spPr/>
    </dgm:pt>
    <dgm:pt modelId="{A48C752F-0494-4A46-BAB0-33CA9503C555}" type="pres">
      <dgm:prSet presAssocID="{C8FBC8F0-6A69-4DA8-AC35-5E9DB881975D}" presName="Accent" presStyleLbl="node1" presStyleIdx="2" presStyleCnt="3"/>
      <dgm:spPr>
        <a:solidFill>
          <a:schemeClr val="tx2">
            <a:lumMod val="75000"/>
          </a:schemeClr>
        </a:solidFill>
      </dgm:spPr>
    </dgm:pt>
    <dgm:pt modelId="{D7FDB3E5-56B5-45B4-8A95-A31D5DE84849}" type="pres">
      <dgm:prSet presAssocID="{C8FBC8F0-6A69-4DA8-AC35-5E9DB881975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B8AF2-B20A-4CFD-8673-5EE718021056}" type="presOf" srcId="{35926015-4AB4-46D2-86BF-A2D560E275FB}" destId="{3705A1BF-DEEB-4B0C-80AE-EAB050F98817}" srcOrd="0" destOrd="0" presId="urn:microsoft.com/office/officeart/2009/layout/CircleArrowProcess"/>
    <dgm:cxn modelId="{279D7116-339F-48D3-A040-220EDE4A8F7E}" srcId="{35926015-4AB4-46D2-86BF-A2D560E275FB}" destId="{4E21DDCC-18DD-48B2-9B19-E09F67FB585C}" srcOrd="0" destOrd="0" parTransId="{277C521A-6830-4E53-ACF8-6A645E76C714}" sibTransId="{CAE97963-50E3-4420-B7C4-B2272E9229E2}"/>
    <dgm:cxn modelId="{27F7CF47-B93F-4EAE-A31D-DF0A248707E6}" type="presOf" srcId="{5FA48DF3-3CDC-405E-A1A2-24B27EDBF0AE}" destId="{64006789-2B75-4E2F-83C2-D1BBF024C1EA}" srcOrd="0" destOrd="0" presId="urn:microsoft.com/office/officeart/2009/layout/CircleArrowProcess"/>
    <dgm:cxn modelId="{E61A1DA1-B005-4B58-84EE-EC6810B51F1C}" srcId="{35926015-4AB4-46D2-86BF-A2D560E275FB}" destId="{5FA48DF3-3CDC-405E-A1A2-24B27EDBF0AE}" srcOrd="1" destOrd="0" parTransId="{E1340B27-A8ED-458E-AA90-405FF94A42F4}" sibTransId="{93C0688F-FA4F-4C7B-8977-4D11D7FA3F38}"/>
    <dgm:cxn modelId="{35964531-7D63-4811-855C-2B0DD2EDA5C2}" srcId="{35926015-4AB4-46D2-86BF-A2D560E275FB}" destId="{C8FBC8F0-6A69-4DA8-AC35-5E9DB881975D}" srcOrd="2" destOrd="0" parTransId="{58ECDB76-BA74-41B5-809B-952AF7F5B529}" sibTransId="{05816309-06EB-4101-B7AB-EDF7AFD6FAA6}"/>
    <dgm:cxn modelId="{E5AE7F6A-FBE9-46ED-8A51-3E6AE9E7CD42}" type="presOf" srcId="{4E21DDCC-18DD-48B2-9B19-E09F67FB585C}" destId="{142630F6-8761-4548-8537-19FE646ED160}" srcOrd="0" destOrd="0" presId="urn:microsoft.com/office/officeart/2009/layout/CircleArrowProcess"/>
    <dgm:cxn modelId="{2AC6ECC9-B9C4-4F41-BBAF-3E5CF5A0D930}" type="presOf" srcId="{C8FBC8F0-6A69-4DA8-AC35-5E9DB881975D}" destId="{D7FDB3E5-56B5-45B4-8A95-A31D5DE84849}" srcOrd="0" destOrd="0" presId="urn:microsoft.com/office/officeart/2009/layout/CircleArrowProcess"/>
    <dgm:cxn modelId="{AB213DBA-C98B-4281-BFAD-BF4D01765D7E}" type="presParOf" srcId="{3705A1BF-DEEB-4B0C-80AE-EAB050F98817}" destId="{CBDB6B06-2F94-41E3-90AA-3F8BE4F0253F}" srcOrd="0" destOrd="0" presId="urn:microsoft.com/office/officeart/2009/layout/CircleArrowProcess"/>
    <dgm:cxn modelId="{22CB2D8A-8034-4D5E-A7AD-20A073D88399}" type="presParOf" srcId="{CBDB6B06-2F94-41E3-90AA-3F8BE4F0253F}" destId="{1821809D-E475-4505-8159-C02E4A99C0D9}" srcOrd="0" destOrd="0" presId="urn:microsoft.com/office/officeart/2009/layout/CircleArrowProcess"/>
    <dgm:cxn modelId="{A2E245F2-51DF-4D46-BA4E-ECDB0F69BA19}" type="presParOf" srcId="{3705A1BF-DEEB-4B0C-80AE-EAB050F98817}" destId="{142630F6-8761-4548-8537-19FE646ED160}" srcOrd="1" destOrd="0" presId="urn:microsoft.com/office/officeart/2009/layout/CircleArrowProcess"/>
    <dgm:cxn modelId="{5D4282A4-18DE-40C6-95F4-06FEAA6EC734}" type="presParOf" srcId="{3705A1BF-DEEB-4B0C-80AE-EAB050F98817}" destId="{E69F4720-DB5D-44BC-8952-04E298A36C4B}" srcOrd="2" destOrd="0" presId="urn:microsoft.com/office/officeart/2009/layout/CircleArrowProcess"/>
    <dgm:cxn modelId="{DCE0E407-7232-472B-826C-4913F6C30835}" type="presParOf" srcId="{E69F4720-DB5D-44BC-8952-04E298A36C4B}" destId="{48C8BC6B-1D76-4474-9534-A12381E9FFAE}" srcOrd="0" destOrd="0" presId="urn:microsoft.com/office/officeart/2009/layout/CircleArrowProcess"/>
    <dgm:cxn modelId="{874633D4-984C-4EF1-9DB6-F0E508E94EAD}" type="presParOf" srcId="{3705A1BF-DEEB-4B0C-80AE-EAB050F98817}" destId="{64006789-2B75-4E2F-83C2-D1BBF024C1EA}" srcOrd="3" destOrd="0" presId="urn:microsoft.com/office/officeart/2009/layout/CircleArrowProcess"/>
    <dgm:cxn modelId="{0F9A6B51-6CEC-43DC-9EB0-0ACC570FF327}" type="presParOf" srcId="{3705A1BF-DEEB-4B0C-80AE-EAB050F98817}" destId="{EAAA926E-2A76-4E4A-9CFF-18286E322E6C}" srcOrd="4" destOrd="0" presId="urn:microsoft.com/office/officeart/2009/layout/CircleArrowProcess"/>
    <dgm:cxn modelId="{936C16D2-16B3-4466-9BC0-210DBEE4E012}" type="presParOf" srcId="{EAAA926E-2A76-4E4A-9CFF-18286E322E6C}" destId="{A48C752F-0494-4A46-BAB0-33CA9503C555}" srcOrd="0" destOrd="0" presId="urn:microsoft.com/office/officeart/2009/layout/CircleArrowProcess"/>
    <dgm:cxn modelId="{317FD433-9BDE-492D-9DAA-4BE5769050F2}" type="presParOf" srcId="{3705A1BF-DEEB-4B0C-80AE-EAB050F98817}" destId="{D7FDB3E5-56B5-45B4-8A95-A31D5DE8484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1809D-E475-4505-8159-C02E4A99C0D9}">
      <dsp:nvSpPr>
        <dsp:cNvPr id="0" name=""/>
        <dsp:cNvSpPr/>
      </dsp:nvSpPr>
      <dsp:spPr>
        <a:xfrm>
          <a:off x="2216993" y="0"/>
          <a:ext cx="2934167" cy="29346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630F6-8761-4548-8537-19FE646ED160}">
      <dsp:nvSpPr>
        <dsp:cNvPr id="0" name=""/>
        <dsp:cNvSpPr/>
      </dsp:nvSpPr>
      <dsp:spPr>
        <a:xfrm>
          <a:off x="2865540" y="1059484"/>
          <a:ext cx="1630460" cy="815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Teacher</a:t>
          </a:r>
          <a:endParaRPr lang="en-US" sz="2500" kern="1200" dirty="0"/>
        </a:p>
      </dsp:txBody>
      <dsp:txXfrm>
        <a:off x="2865540" y="1059484"/>
        <a:ext cx="1630460" cy="815035"/>
      </dsp:txXfrm>
    </dsp:sp>
    <dsp:sp modelId="{48C8BC6B-1D76-4474-9534-A12381E9FFAE}">
      <dsp:nvSpPr>
        <dsp:cNvPr id="0" name=""/>
        <dsp:cNvSpPr/>
      </dsp:nvSpPr>
      <dsp:spPr>
        <a:xfrm>
          <a:off x="1402038" y="1686153"/>
          <a:ext cx="2934167" cy="29346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6789-2B75-4E2F-83C2-D1BBF024C1EA}">
      <dsp:nvSpPr>
        <dsp:cNvPr id="0" name=""/>
        <dsp:cNvSpPr/>
      </dsp:nvSpPr>
      <dsp:spPr>
        <a:xfrm>
          <a:off x="2053892" y="2755391"/>
          <a:ext cx="1630460" cy="815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Student</a:t>
          </a:r>
          <a:endParaRPr lang="en-US" sz="2500" kern="1200" dirty="0"/>
        </a:p>
      </dsp:txBody>
      <dsp:txXfrm>
        <a:off x="2053892" y="2755391"/>
        <a:ext cx="1630460" cy="815035"/>
      </dsp:txXfrm>
    </dsp:sp>
    <dsp:sp modelId="{A48C752F-0494-4A46-BAB0-33CA9503C555}">
      <dsp:nvSpPr>
        <dsp:cNvPr id="0" name=""/>
        <dsp:cNvSpPr/>
      </dsp:nvSpPr>
      <dsp:spPr>
        <a:xfrm>
          <a:off x="2425829" y="3574084"/>
          <a:ext cx="2520904" cy="252191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DB3E5-56B5-45B4-8A95-A31D5DE84849}">
      <dsp:nvSpPr>
        <dsp:cNvPr id="0" name=""/>
        <dsp:cNvSpPr/>
      </dsp:nvSpPr>
      <dsp:spPr>
        <a:xfrm>
          <a:off x="2869398" y="4453737"/>
          <a:ext cx="1630460" cy="815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Expanded Access</a:t>
          </a:r>
          <a:endParaRPr lang="en-US" sz="2500" kern="1200" dirty="0"/>
        </a:p>
      </dsp:txBody>
      <dsp:txXfrm>
        <a:off x="2869398" y="4453737"/>
        <a:ext cx="1630460" cy="815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77BB-E339-4A64-8E15-C86924BC8967}" type="datetimeFigureOut">
              <a:rPr lang="en-US" smtClean="0"/>
              <a:t>12/5/12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6B78D-26E0-49A7-A636-D3E8A932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BFB62-6140-4D8C-9B26-10D21140A6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2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Lucida Grande" charset="0"/>
                <a:sym typeface="Lucida Grande" charset="0"/>
              </a:rPr>
              <a:t>Research shows that 1-1 tutoring is the most effective way to improve learning outcomes for students.  </a:t>
            </a:r>
          </a:p>
          <a:p>
            <a:pPr eaLnBrk="1" hangingPunct="1"/>
            <a:endParaRPr lang="en-US" smtClean="0">
              <a:latin typeface="Lucida Grande" charset="0"/>
              <a:sym typeface="Lucida Grande" charset="0"/>
            </a:endParaRPr>
          </a:p>
          <a:p>
            <a:pPr eaLnBrk="1" hangingPunct="1"/>
            <a:r>
              <a:rPr lang="en-US" smtClean="0">
                <a:latin typeface="Lucida Grande" charset="0"/>
                <a:sym typeface="Lucida Grande" charset="0"/>
              </a:rPr>
              <a:t>Through the use of technology we are working toward a model of 1-1 tutoring for all students</a:t>
            </a:r>
          </a:p>
          <a:p>
            <a:pPr eaLnBrk="1" hangingPunct="1"/>
            <a:endParaRPr lang="en-US" smtClean="0">
              <a:latin typeface="Lucida Grande" charset="0"/>
              <a:sym typeface="Lucida Grande" charset="0"/>
            </a:endParaRPr>
          </a:p>
          <a:p>
            <a:pPr eaLnBrk="1" hangingPunct="1"/>
            <a:r>
              <a:rPr lang="en-US" smtClean="0">
                <a:latin typeface="Lucida Grande" charset="0"/>
                <a:sym typeface="Lucida Grande" charset="0"/>
              </a:rPr>
              <a:t>Some people believe that if the student has control of time and pace that they have created a personalized learning environment.  As this definition states - it is much more than some control.  Personalize learning tailors or prescribes or designs, teaching and learning to meet the unique needs of the learner.  Blended learning provides wrap- around support for each student.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77C0-469E-5943-BF94-288F53BDC0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7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77C0-469E-5943-BF94-288F53BDC0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7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887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1063" indent="-281178" defTabSz="927887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4712" indent="-224942" defTabSz="927887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4597" indent="-224942" defTabSz="927887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24482" indent="-224942" defTabSz="927887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74366" indent="-224942" defTabSz="927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24251" indent="-224942" defTabSz="927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74136" indent="-224942" defTabSz="927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24021" indent="-224942" defTabSz="927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652BEA1-5665-428B-97CB-F44DA70125DB}" type="slidenum">
              <a:rPr lang="en-US" sz="1200">
                <a:latin typeface="Arial" pitchFamily="34" charset="0"/>
              </a:rPr>
              <a:pPr/>
              <a:t>11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200">
                <a:latin typeface="Lucida Grande" charset="0"/>
                <a:sym typeface="Lucida Grande" charset="0"/>
              </a:rPr>
              <a:t>Let</a:t>
            </a:r>
            <a:r>
              <a:rPr lang="ja-JP" altLang="en-US" sz="220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>
                <a:latin typeface="Lucida Grande" charset="0"/>
                <a:sym typeface="Lucida Grande" charset="0"/>
              </a:rPr>
              <a:t>s start with the problem.  What</a:t>
            </a:r>
            <a:r>
              <a:rPr lang="ja-JP" altLang="en-US" sz="220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>
                <a:latin typeface="Lucida Grande" charset="0"/>
                <a:sym typeface="Lucida Grande" charset="0"/>
              </a:rPr>
              <a:t>s the academic need that demands transformation? </a:t>
            </a:r>
          </a:p>
          <a:p>
            <a:pPr eaLnBrk="1" hangingPunct="1"/>
            <a:endParaRPr lang="en-US" sz="2200">
              <a:latin typeface="Lucida Grande" charset="0"/>
              <a:sym typeface="Lucida Grande" charset="0"/>
            </a:endParaRPr>
          </a:p>
          <a:p>
            <a:pPr eaLnBrk="1" hangingPunct="1"/>
            <a:r>
              <a:rPr lang="en-US" sz="2200">
                <a:latin typeface="Lucida Grande" charset="0"/>
                <a:sym typeface="Lucida Grande" charset="0"/>
              </a:rPr>
              <a:t>An example might be 9</a:t>
            </a:r>
            <a:r>
              <a:rPr lang="en-US" sz="2200" baseline="30000">
                <a:latin typeface="Lucida Grande" charset="0"/>
                <a:sym typeface="Lucida Grande" charset="0"/>
              </a:rPr>
              <a:t>th</a:t>
            </a:r>
            <a:r>
              <a:rPr lang="en-US" sz="2200">
                <a:latin typeface="Lucida Grande" charset="0"/>
                <a:sym typeface="Lucida Grande" charset="0"/>
              </a:rPr>
              <a:t> grade Algebra which is required of all students in order to graduate.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6B78D-26E0-49A7-A636-D3E8A932F1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>
                <a:solidFill>
                  <a:srgbClr val="D4D4D4"/>
                </a:solidFill>
              </a:rPr>
              <a:pPr/>
              <a:t>12/5/12</a:t>
            </a:fld>
            <a:endParaRPr lang="en-US" dirty="0">
              <a:solidFill>
                <a:srgbClr val="D4D4D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4D4D4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5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D4D4D4"/>
                </a:solidFill>
              </a:rPr>
              <a:pPr/>
              <a:t>‹#›</a:t>
            </a:fld>
            <a:endParaRPr lang="en-US" dirty="0">
              <a:solidFill>
                <a:srgbClr val="D4D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>
                <a:solidFill>
                  <a:srgbClr val="D4D4D4"/>
                </a:solidFill>
              </a:rPr>
              <a:pPr algn="r"/>
              <a:t>‹#›</a:t>
            </a:fld>
            <a:endParaRPr lang="en-US" dirty="0">
              <a:solidFill>
                <a:srgbClr val="D4D4D4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3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3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8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7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>
                <a:solidFill>
                  <a:srgbClr val="333333"/>
                </a:solidFill>
              </a:rPr>
              <a:pPr/>
              <a:t>12/5/12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>
                <a:solidFill>
                  <a:srgbClr val="333333"/>
                </a:solidFill>
              </a:rPr>
              <a:pPr algn="r"/>
              <a:t>‹#›</a:t>
            </a:fld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7" name="Picture 6" descr="logonobkPP3.tif"/>
          <p:cNvPicPr>
            <a:picLocks noChangeAspect="1"/>
          </p:cNvPicPr>
          <p:nvPr userDrawn="1"/>
        </p:nvPicPr>
        <p:blipFill>
          <a:blip r:embed="rId1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00" y="2301736"/>
            <a:ext cx="3356138" cy="32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surveymonkey.com/s/J57NTK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74381"/>
            <a:ext cx="1962401" cy="2128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7810" y="3657600"/>
            <a:ext cx="5071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3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Collaboration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&amp; the Common </a:t>
            </a:r>
            <a:r>
              <a:rPr lang="en-US" sz="2400" b="1" dirty="0" smtClean="0">
                <a:solidFill>
                  <a:schemeClr val="bg1"/>
                </a:solidFill>
              </a:rPr>
              <a:t>Core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Jamai Blivin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CEO, </a:t>
            </a:r>
            <a:r>
              <a:rPr lang="en-US" sz="1600" dirty="0" err="1" smtClean="0">
                <a:solidFill>
                  <a:schemeClr val="bg1"/>
                </a:solidFill>
              </a:rPr>
              <a:t>Innovate+Educate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1" y="1933809"/>
            <a:ext cx="52371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2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6005513"/>
            <a:ext cx="1382712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25525"/>
            <a:ext cx="8467725" cy="727075"/>
          </a:xfrm>
        </p:spPr>
        <p:txBody>
          <a:bodyPr lIns="88896" tIns="50798" rIns="88896" bIns="50798"/>
          <a:lstStyle/>
          <a:p>
            <a:pPr defTabSz="912813">
              <a:lnSpc>
                <a:spcPct val="80000"/>
              </a:lnSpc>
            </a:pPr>
            <a:r>
              <a:rPr lang="en-US" sz="3200" b="1" dirty="0" smtClean="0">
                <a:solidFill>
                  <a:srgbClr val="43434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College and Career Ready Students </a:t>
            </a:r>
            <a:endParaRPr lang="en-US" sz="32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20725" y="1752600"/>
            <a:ext cx="8423275" cy="5002213"/>
          </a:xfrm>
        </p:spPr>
        <p:txBody>
          <a:bodyPr lIns="88896" tIns="50798" rIns="88896" bIns="50798"/>
          <a:lstStyle/>
          <a:p>
            <a:pPr marL="99340" indent="-99340" defTabSz="914145">
              <a:spcBef>
                <a:spcPts val="492"/>
              </a:spcBef>
              <a:buFont typeface="Arial" pitchFamily="34" charset="0"/>
              <a:buNone/>
              <a:defRPr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Use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technology and tools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strategically in learning and communicating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Use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argument and reasoning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 to do research,  construct arguments, and critique the reasoning of others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Communicate and collaborate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effectively with a variety of audiences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Solve problems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construct explanations and design solutions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endParaRPr lang="en-US" sz="27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 anchor="ctr"/>
          <a:lstStyle/>
          <a:p>
            <a:pPr defTabSz="912813"/>
            <a:r>
              <a:rPr lang="en-US" sz="120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*</a:t>
            </a:r>
            <a:endParaRPr lang="en-US"/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3505200" y="6372225"/>
            <a:ext cx="2132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 anchor="ctr"/>
          <a:lstStyle/>
          <a:p>
            <a:pPr algn="r" defTabSz="912813"/>
            <a:r>
              <a:rPr lang="en-US" sz="120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97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What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the Standards do NOT define: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n-US" sz="3200" b="1" kern="1200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667" y="2819400"/>
            <a:ext cx="8348663" cy="4422775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How teachers should teach</a:t>
            </a:r>
          </a:p>
          <a:p>
            <a:pPr marL="457200" indent="-457200"/>
            <a:r>
              <a:rPr lang="en-US" sz="2400" dirty="0" smtClean="0">
                <a:latin typeface="Calibri" pitchFamily="34" charset="0"/>
              </a:rPr>
              <a:t>All that can or should be taught</a:t>
            </a:r>
          </a:p>
          <a:p>
            <a:pPr marL="457200" indent="-457200"/>
            <a:r>
              <a:rPr lang="en-US" sz="2400" dirty="0" smtClean="0">
                <a:latin typeface="Calibri" pitchFamily="34" charset="0"/>
              </a:rPr>
              <a:t>The nature of advanced work beyond the core</a:t>
            </a:r>
          </a:p>
          <a:p>
            <a:pPr marL="457200" indent="-457200"/>
            <a:r>
              <a:rPr lang="en-US" sz="2400" b="1" dirty="0" smtClean="0">
                <a:latin typeface="Calibri" pitchFamily="34" charset="0"/>
              </a:rPr>
              <a:t>The interventions needed for students well below grade level</a:t>
            </a:r>
          </a:p>
          <a:p>
            <a:pPr marL="457200" indent="-457200"/>
            <a:r>
              <a:rPr lang="en-US" sz="2400" dirty="0" smtClean="0">
                <a:latin typeface="Calibri" pitchFamily="34" charset="0"/>
              </a:rPr>
              <a:t>The full range of support for English language learners and students with special needs</a:t>
            </a:r>
          </a:p>
          <a:p>
            <a:pPr marL="457200" indent="-457200"/>
            <a:r>
              <a:rPr lang="en-US" sz="2400" dirty="0" smtClean="0">
                <a:latin typeface="Calibri" pitchFamily="34" charset="0"/>
              </a:rPr>
              <a:t>Everything needed to be college and career ready</a:t>
            </a:r>
          </a:p>
          <a:p>
            <a:pPr marL="457200" indent="-457200">
              <a:buFont typeface="Wingdings 2" pitchFamily="18" charset="2"/>
              <a:buNone/>
            </a:pPr>
            <a:endParaRPr lang="en-US" dirty="0" smtClean="0">
              <a:latin typeface="Calibri" pitchFamily="34" charset="0"/>
            </a:endParaRPr>
          </a:p>
          <a:p>
            <a:pPr marL="457200" indent="-457200"/>
            <a:endParaRPr lang="en-US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7" y="0"/>
            <a:ext cx="46450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7590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62799" y="1600200"/>
            <a:ext cx="1600201" cy="46482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NM 2011 Graduation Rate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63% All</a:t>
            </a:r>
          </a:p>
          <a:p>
            <a:r>
              <a:rPr lang="en-US" dirty="0" smtClean="0"/>
              <a:t>Students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Lower in minority</a:t>
            </a:r>
          </a:p>
          <a:p>
            <a:r>
              <a:rPr lang="en-US" dirty="0" smtClean="0"/>
              <a:t>Groups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 for the 37% or more or our students in NM?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86601" y="2892277"/>
            <a:ext cx="1676400" cy="1645920"/>
          </a:xfrm>
        </p:spPr>
        <p:txBody>
          <a:bodyPr/>
          <a:lstStyle/>
          <a:p>
            <a:r>
              <a:rPr lang="en-US" dirty="0" smtClean="0"/>
              <a:t>The Ecosystem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1121734"/>
              </p:ext>
            </p:extLst>
          </p:nvPr>
        </p:nvGraphicFramePr>
        <p:xfrm>
          <a:off x="304800" y="533400"/>
          <a:ext cx="6553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30% of NM Juniors (11</a:t>
            </a:r>
            <a:r>
              <a:rPr lang="en-US" baseline="30000" dirty="0" smtClean="0"/>
              <a:t>th</a:t>
            </a:r>
            <a:r>
              <a:rPr lang="en-US" dirty="0" smtClean="0"/>
              <a:t> graders) must have remediation in core cognitive competencies including reading, mathematics (at a 6</a:t>
            </a:r>
            <a:r>
              <a:rPr lang="en-US" baseline="30000" dirty="0" smtClean="0"/>
              <a:t>th</a:t>
            </a:r>
            <a:r>
              <a:rPr lang="en-US" dirty="0" smtClean="0"/>
              <a:t> grade level) and do not graduate with critical thinking skills necessary to advance </a:t>
            </a:r>
          </a:p>
          <a:p>
            <a:r>
              <a:rPr lang="en-US" dirty="0" smtClean="0"/>
              <a:t> It is critical to expand access to students to gain the competencies necessary for their success.</a:t>
            </a:r>
          </a:p>
          <a:p>
            <a:r>
              <a:rPr lang="en-US" dirty="0" smtClean="0"/>
              <a:t>A need for a common sharing platform of professional development around common core</a:t>
            </a:r>
          </a:p>
          <a:p>
            <a:r>
              <a:rPr lang="en-US" dirty="0" smtClean="0"/>
              <a:t>A need for a common sharing platform for student learning </a:t>
            </a:r>
          </a:p>
          <a:p>
            <a:r>
              <a:rPr lang="en-US" dirty="0" smtClean="0"/>
              <a:t>A need for services for remediation that are easy to navigate….who’s responsibility is this?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1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2508" y="1946672"/>
            <a:ext cx="3795117" cy="4018359"/>
          </a:xfrm>
        </p:spPr>
        <p:txBody>
          <a:bodyPr/>
          <a:lstStyle/>
          <a:p>
            <a:pPr marL="625056">
              <a:defRPr/>
            </a:pPr>
            <a:r>
              <a:rPr lang="en-US" dirty="0" smtClean="0"/>
              <a:t>Require course to graduate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14" y="2143125"/>
            <a:ext cx="4721572" cy="36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500063" y="0"/>
            <a:ext cx="814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900" dirty="0" smtClean="0">
                <a:solidFill>
                  <a:schemeClr val="bg1"/>
                </a:solidFill>
                <a:ea typeface="MS PGothic" pitchFamily="34" charset="-128"/>
              </a:rPr>
              <a:t>Good ole’ Algebra</a:t>
            </a:r>
            <a:endParaRPr lang="en-US" sz="59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351221"/>
            <a:ext cx="2433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100%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818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Algebra</a:t>
            </a:r>
          </a:p>
          <a:p>
            <a:pPr marL="45720" indent="0">
              <a:buNone/>
            </a:pPr>
            <a:r>
              <a:rPr lang="en-US" dirty="0" smtClean="0"/>
              <a:t>Solutions Needed!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304800"/>
            <a:ext cx="2667000" cy="6400800"/>
          </a:xfrm>
        </p:spPr>
        <p:txBody>
          <a:bodyPr>
            <a:noAutofit/>
          </a:bodyPr>
          <a:lstStyle/>
          <a:p>
            <a:pPr marL="625056">
              <a:defRPr/>
            </a:pPr>
            <a:r>
              <a:rPr lang="en-US" sz="1800" dirty="0"/>
              <a:t>Over 40% of students fail</a:t>
            </a:r>
          </a:p>
          <a:p>
            <a:pPr marL="625056">
              <a:defRPr/>
            </a:pPr>
            <a:r>
              <a:rPr lang="en-US" sz="1800" dirty="0" smtClean="0"/>
              <a:t>State spends $3,000,000 </a:t>
            </a:r>
            <a:r>
              <a:rPr lang="en-US" sz="1800" dirty="0"/>
              <a:t>in teacher salary alone for students that fail</a:t>
            </a:r>
          </a:p>
          <a:p>
            <a:pPr marL="625056">
              <a:defRPr/>
            </a:pPr>
            <a:r>
              <a:rPr lang="en-US" sz="1800" dirty="0"/>
              <a:t>State will spend another $3,000,000 for these students to take it </a:t>
            </a:r>
            <a:r>
              <a:rPr lang="en-US" sz="1800" dirty="0" smtClean="0"/>
              <a:t>again</a:t>
            </a:r>
          </a:p>
          <a:p>
            <a:pPr marL="625056">
              <a:defRPr/>
            </a:pPr>
            <a:r>
              <a:rPr lang="en-US" sz="1800" dirty="0" smtClean="0"/>
              <a:t>It is</a:t>
            </a:r>
            <a:endParaRPr lang="en-US" sz="1800" dirty="0"/>
          </a:p>
          <a:p>
            <a:pPr marL="625056">
              <a:defRPr/>
            </a:pPr>
            <a:r>
              <a:rPr lang="en-US" sz="1800" dirty="0"/>
              <a:t>Likely that students will take the same class they failed the year </a:t>
            </a:r>
            <a:r>
              <a:rPr lang="en-US" sz="1800" dirty="0" smtClean="0"/>
              <a:t>prior!?!?!</a:t>
            </a:r>
            <a:endParaRPr lang="en-US" sz="1800" dirty="0"/>
          </a:p>
        </p:txBody>
      </p: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1012820" y="1558230"/>
            <a:ext cx="4721572" cy="3616523"/>
            <a:chOff x="0" y="0"/>
            <a:chExt cx="4229" cy="3240"/>
          </a:xfrm>
        </p:grpSpPr>
        <p:pic>
          <p:nvPicPr>
            <p:cNvPr id="235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29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7" name="Group 6"/>
            <p:cNvGrpSpPr>
              <a:grpSpLocks/>
            </p:cNvGrpSpPr>
            <p:nvPr/>
          </p:nvGrpSpPr>
          <p:grpSpPr bwMode="auto">
            <a:xfrm>
              <a:off x="1915" y="679"/>
              <a:ext cx="396" cy="417"/>
              <a:chOff x="0" y="0"/>
              <a:chExt cx="395" cy="416"/>
            </a:xfrm>
          </p:grpSpPr>
          <p:sp>
            <p:nvSpPr>
              <p:cNvPr id="23588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9" name="Line 5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58" name="Group 9"/>
            <p:cNvGrpSpPr>
              <a:grpSpLocks/>
            </p:cNvGrpSpPr>
            <p:nvPr/>
          </p:nvGrpSpPr>
          <p:grpSpPr bwMode="auto">
            <a:xfrm>
              <a:off x="581" y="680"/>
              <a:ext cx="396" cy="416"/>
              <a:chOff x="0" y="0"/>
              <a:chExt cx="395" cy="416"/>
            </a:xfrm>
          </p:grpSpPr>
          <p:sp>
            <p:nvSpPr>
              <p:cNvPr id="23586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7" name="Line 8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59" name="Group 12"/>
            <p:cNvGrpSpPr>
              <a:grpSpLocks/>
            </p:cNvGrpSpPr>
            <p:nvPr/>
          </p:nvGrpSpPr>
          <p:grpSpPr bwMode="auto">
            <a:xfrm>
              <a:off x="2309" y="1112"/>
              <a:ext cx="396" cy="416"/>
              <a:chOff x="0" y="0"/>
              <a:chExt cx="395" cy="416"/>
            </a:xfrm>
          </p:grpSpPr>
          <p:sp>
            <p:nvSpPr>
              <p:cNvPr id="23584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5" name="Line 11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0" name="Group 15"/>
            <p:cNvGrpSpPr>
              <a:grpSpLocks/>
            </p:cNvGrpSpPr>
            <p:nvPr/>
          </p:nvGrpSpPr>
          <p:grpSpPr bwMode="auto">
            <a:xfrm>
              <a:off x="1205" y="1112"/>
              <a:ext cx="396" cy="416"/>
              <a:chOff x="0" y="0"/>
              <a:chExt cx="395" cy="416"/>
            </a:xfrm>
          </p:grpSpPr>
          <p:sp>
            <p:nvSpPr>
              <p:cNvPr id="23582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3" name="Line 14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1" name="Group 18"/>
            <p:cNvGrpSpPr>
              <a:grpSpLocks/>
            </p:cNvGrpSpPr>
            <p:nvPr/>
          </p:nvGrpSpPr>
          <p:grpSpPr bwMode="auto">
            <a:xfrm>
              <a:off x="3413" y="1112"/>
              <a:ext cx="396" cy="416"/>
              <a:chOff x="0" y="0"/>
              <a:chExt cx="395" cy="416"/>
            </a:xfrm>
          </p:grpSpPr>
          <p:sp>
            <p:nvSpPr>
              <p:cNvPr id="23580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1" name="Line 17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2" name="Group 21"/>
            <p:cNvGrpSpPr>
              <a:grpSpLocks/>
            </p:cNvGrpSpPr>
            <p:nvPr/>
          </p:nvGrpSpPr>
          <p:grpSpPr bwMode="auto">
            <a:xfrm>
              <a:off x="1685" y="1576"/>
              <a:ext cx="396" cy="416"/>
              <a:chOff x="0" y="0"/>
              <a:chExt cx="395" cy="416"/>
            </a:xfrm>
          </p:grpSpPr>
          <p:sp>
            <p:nvSpPr>
              <p:cNvPr id="23578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9" name="Line 20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3" name="Group 24"/>
            <p:cNvGrpSpPr>
              <a:grpSpLocks/>
            </p:cNvGrpSpPr>
            <p:nvPr/>
          </p:nvGrpSpPr>
          <p:grpSpPr bwMode="auto">
            <a:xfrm>
              <a:off x="253" y="1576"/>
              <a:ext cx="396" cy="416"/>
              <a:chOff x="0" y="0"/>
              <a:chExt cx="395" cy="416"/>
            </a:xfrm>
          </p:grpSpPr>
          <p:sp>
            <p:nvSpPr>
              <p:cNvPr id="23576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7" name="Line 23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4" name="Group 27"/>
            <p:cNvGrpSpPr>
              <a:grpSpLocks/>
            </p:cNvGrpSpPr>
            <p:nvPr/>
          </p:nvGrpSpPr>
          <p:grpSpPr bwMode="auto">
            <a:xfrm>
              <a:off x="2789" y="1576"/>
              <a:ext cx="396" cy="416"/>
              <a:chOff x="0" y="0"/>
              <a:chExt cx="395" cy="416"/>
            </a:xfrm>
          </p:grpSpPr>
          <p:sp>
            <p:nvSpPr>
              <p:cNvPr id="23574" name="Line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5" name="Line 26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5" name="Group 30"/>
            <p:cNvGrpSpPr>
              <a:grpSpLocks/>
            </p:cNvGrpSpPr>
            <p:nvPr/>
          </p:nvGrpSpPr>
          <p:grpSpPr bwMode="auto">
            <a:xfrm>
              <a:off x="1029" y="2040"/>
              <a:ext cx="396" cy="416"/>
              <a:chOff x="0" y="0"/>
              <a:chExt cx="395" cy="416"/>
            </a:xfrm>
          </p:grpSpPr>
          <p:sp>
            <p:nvSpPr>
              <p:cNvPr id="23572" name="Line 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3" name="Line 29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6" name="Group 33"/>
            <p:cNvGrpSpPr>
              <a:grpSpLocks/>
            </p:cNvGrpSpPr>
            <p:nvPr/>
          </p:nvGrpSpPr>
          <p:grpSpPr bwMode="auto">
            <a:xfrm>
              <a:off x="3429" y="2040"/>
              <a:ext cx="396" cy="416"/>
              <a:chOff x="0" y="0"/>
              <a:chExt cx="395" cy="416"/>
            </a:xfrm>
          </p:grpSpPr>
          <p:sp>
            <p:nvSpPr>
              <p:cNvPr id="23570" name="Line 31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1" name="Line 32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3567" name="Group 36"/>
            <p:cNvGrpSpPr>
              <a:grpSpLocks/>
            </p:cNvGrpSpPr>
            <p:nvPr/>
          </p:nvGrpSpPr>
          <p:grpSpPr bwMode="auto">
            <a:xfrm>
              <a:off x="2229" y="2040"/>
              <a:ext cx="396" cy="416"/>
              <a:chOff x="0" y="0"/>
              <a:chExt cx="395" cy="416"/>
            </a:xfrm>
          </p:grpSpPr>
          <p:sp>
            <p:nvSpPr>
              <p:cNvPr id="23568" name="Line 34"/>
              <p:cNvSpPr>
                <a:spLocks noChangeShapeType="1"/>
              </p:cNvSpPr>
              <p:nvPr/>
            </p:nvSpPr>
            <p:spPr bwMode="auto">
              <a:xfrm>
                <a:off x="0" y="0"/>
                <a:ext cx="393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9" name="Line 35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94" cy="416"/>
              </a:xfrm>
              <a:prstGeom prst="line">
                <a:avLst/>
              </a:prstGeom>
              <a:noFill/>
              <a:ln w="1905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661492" y="4800600"/>
            <a:ext cx="332542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-40%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341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TODAY….	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TRANSFORMING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1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Teacher integrates technology into curriculum to teach all learners.</a:t>
            </a:r>
          </a:p>
          <a:p>
            <a:r>
              <a:rPr lang="en-US" dirty="0" smtClean="0"/>
              <a:t>Teacher and learners use technology to access content, collaborate and publish within the school.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Learners </a:t>
            </a:r>
            <a:r>
              <a:rPr lang="en-US" dirty="0"/>
              <a:t>use technology to create, collaborate and publish and have support from community and guides 24/7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do it different?</a:t>
            </a:r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>
          <a:xfrm>
            <a:off x="-228600" y="2438399"/>
            <a:ext cx="4725988" cy="4038601"/>
          </a:xfrm>
        </p:spPr>
        <p:txBody>
          <a:bodyPr>
            <a:noAutofit/>
          </a:bodyPr>
          <a:lstStyle/>
          <a:p>
            <a:pPr marL="889000" eaLnBrk="1" hangingPunct="1">
              <a:defRPr/>
            </a:pPr>
            <a:r>
              <a:rPr lang="en-US" dirty="0" smtClean="0"/>
              <a:t>Many students are missing important foundational concepts </a:t>
            </a:r>
          </a:p>
          <a:p>
            <a:pPr marL="660400" indent="0" eaLnBrk="1" hangingPunct="1">
              <a:buNone/>
              <a:defRPr/>
            </a:pPr>
            <a:endParaRPr lang="en-US" dirty="0" smtClean="0"/>
          </a:p>
          <a:p>
            <a:pPr marL="889000" eaLnBrk="1" hangingPunct="1">
              <a:defRPr/>
            </a:pPr>
            <a:r>
              <a:rPr lang="en-US" dirty="0" smtClean="0"/>
              <a:t>Student remains in course for the semester for operational reasons</a:t>
            </a:r>
          </a:p>
        </p:txBody>
      </p:sp>
    </p:spTree>
    <p:extLst>
      <p:ext uri="{BB962C8B-B14F-4D97-AF65-F5344CB8AC3E}">
        <p14:creationId xmlns:p14="http://schemas.microsoft.com/office/powerpoint/2010/main" val="60268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/>
          </p:cNvSpPr>
          <p:nvPr/>
        </p:nvSpPr>
        <p:spPr bwMode="auto">
          <a:xfrm>
            <a:off x="1489011" y="421199"/>
            <a:ext cx="502297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500" dirty="0">
                <a:solidFill>
                  <a:schemeClr val="accent5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Improved Efficiency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3810000" y="1839516"/>
            <a:ext cx="5137547" cy="45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92892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29% reduction in budget</a:t>
            </a:r>
            <a:endParaRPr lang="en-US" sz="2100" dirty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92892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Reduced operating costs</a:t>
            </a:r>
          </a:p>
          <a:p>
            <a:pPr marL="839361" lvl="1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Textbook independent courses</a:t>
            </a:r>
            <a:endParaRPr lang="en-US" sz="2100" dirty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839361" lvl="1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Cut non-certified staff by 40% </a:t>
            </a:r>
          </a:p>
          <a:p>
            <a:pPr marL="839361" lvl="1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75% reduction in General Supply budget - paper, copier costs and paper related supplies</a:t>
            </a:r>
          </a:p>
          <a:p>
            <a:pPr marL="392892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More efficient </a:t>
            </a:r>
            <a:r>
              <a:rPr lang="en-US" sz="2100" dirty="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scheduling of teachers</a:t>
            </a: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</a:p>
          <a:p>
            <a:pPr marL="392892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Cost per student dropped</a:t>
            </a: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 17% over the past year.</a:t>
            </a:r>
          </a:p>
          <a:p>
            <a:pPr marL="392892" indent="-303599">
              <a:lnSpc>
                <a:spcPct val="110000"/>
              </a:lnSpc>
              <a:spcBef>
                <a:spcPts val="141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Cost per student instead of course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7" y="2396171"/>
            <a:ext cx="3549683" cy="34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4330898" y="1531442"/>
            <a:ext cx="4500563" cy="470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83963" indent="-294669">
              <a:lnSpc>
                <a:spcPct val="120000"/>
              </a:lnSpc>
              <a:spcBef>
                <a:spcPts val="1406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20% </a:t>
            </a:r>
            <a:r>
              <a:rPr lang="en-US" sz="2100" dirty="0">
                <a:latin typeface="Arial Bold" charset="0"/>
                <a:ea typeface="MS PGothic" pitchFamily="34" charset="-128"/>
                <a:sym typeface="Arial Bold" charset="0"/>
              </a:rPr>
              <a:t>increase in the passing rate</a:t>
            </a: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 of students over F2F program</a:t>
            </a:r>
          </a:p>
          <a:p>
            <a:pPr marL="383963" indent="-294669">
              <a:lnSpc>
                <a:spcPct val="120000"/>
              </a:lnSpc>
              <a:spcBef>
                <a:spcPts val="1406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1000+ seniors able to graduate on time</a:t>
            </a:r>
          </a:p>
          <a:p>
            <a:pPr marL="383963" indent="-294669">
              <a:lnSpc>
                <a:spcPct val="120000"/>
              </a:lnSpc>
              <a:spcBef>
                <a:spcPts val="1406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1,100 students took courses summer 2012</a:t>
            </a:r>
          </a:p>
          <a:p>
            <a:pPr marL="383963" indent="-294669">
              <a:lnSpc>
                <a:spcPct val="120000"/>
              </a:lnSpc>
              <a:spcBef>
                <a:spcPts val="1406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Significant increase in </a:t>
            </a:r>
            <a:r>
              <a:rPr lang="en-US" sz="2100" dirty="0">
                <a:latin typeface="Arial Bold" charset="0"/>
                <a:ea typeface="MS PGothic" pitchFamily="34" charset="-128"/>
                <a:sym typeface="Arial Bold" charset="0"/>
              </a:rPr>
              <a:t>parental contact</a:t>
            </a:r>
          </a:p>
          <a:p>
            <a:pPr marL="383963" indent="-294669">
              <a:lnSpc>
                <a:spcPct val="120000"/>
              </a:lnSpc>
              <a:spcBef>
                <a:spcPts val="1406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88% - 93% Summer school pass rate</a:t>
            </a:r>
          </a:p>
        </p:txBody>
      </p:sp>
      <p:sp>
        <p:nvSpPr>
          <p:cNvPr id="63490" name="Rectangle 2"/>
          <p:cNvSpPr>
            <a:spLocks/>
          </p:cNvSpPr>
          <p:nvPr/>
        </p:nvSpPr>
        <p:spPr bwMode="auto">
          <a:xfrm>
            <a:off x="437554" y="428625"/>
            <a:ext cx="695622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b="1" dirty="0" smtClean="0">
                <a:solidFill>
                  <a:schemeClr val="accent5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Success for the Student</a:t>
            </a:r>
            <a:endParaRPr lang="en-US" sz="4500" b="1" dirty="0">
              <a:solidFill>
                <a:schemeClr val="accent5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30532"/>
            <a:ext cx="4056578" cy="27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Discussion = </a:t>
            </a:r>
            <a:r>
              <a:rPr lang="en-US" sz="4800" dirty="0" smtClean="0"/>
              <a:t>c</a:t>
            </a:r>
            <a:r>
              <a:rPr lang="en-US" sz="4800" baseline="30000" dirty="0" smtClean="0"/>
              <a:t>3</a:t>
            </a:r>
            <a:endParaRPr lang="en-US" sz="4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1719070"/>
            <a:ext cx="8407893" cy="52913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Collaboration and </a:t>
            </a:r>
          </a:p>
          <a:p>
            <a:pPr marL="0" indent="0" algn="ctr">
              <a:buNone/>
            </a:pPr>
            <a:r>
              <a:rPr lang="en-US" sz="4000" b="1" dirty="0" smtClean="0"/>
              <a:t>Common Core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I+E and NM STEM </a:t>
            </a:r>
            <a:r>
              <a:rPr lang="en-US" sz="4000" dirty="0" smtClean="0"/>
              <a:t>recognize the importance </a:t>
            </a:r>
            <a:r>
              <a:rPr lang="en-US" sz="4000" dirty="0"/>
              <a:t>of collaboration of teachers, the technology empowering the collaboration, </a:t>
            </a:r>
            <a:r>
              <a:rPr lang="en-US" sz="4000" dirty="0" smtClean="0"/>
              <a:t>expanding access as well as advancing PD by using the technologies that exist to empower teachers and learners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45488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8333" t="17863" r="16667" b="39112"/>
          <a:stretch>
            <a:fillRect/>
          </a:stretch>
        </p:blipFill>
        <p:spPr>
          <a:xfrm>
            <a:off x="146225" y="231321"/>
            <a:ext cx="8997775" cy="6611439"/>
          </a:xfrm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6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3 presentatio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855" t="-61292" r="-3350" b="12418"/>
          <a:stretch/>
        </p:blipFill>
        <p:spPr>
          <a:xfrm>
            <a:off x="381000" y="1719262"/>
            <a:ext cx="8407400" cy="47196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Comments/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4384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THANK YOU</a:t>
            </a:r>
          </a:p>
          <a:p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15240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4"/>
              </a:rPr>
              <a:t>http://www.surveymonkey.com/s/</a:t>
            </a:r>
            <a:r>
              <a:rPr lang="en-US" u="sng" dirty="0" smtClean="0">
                <a:hlinkClick r:id="rId4"/>
              </a:rPr>
              <a:t>J57NTKZ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14542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dirty="0" err="1" smtClean="0"/>
              <a:t>Innovate+Educate</a:t>
            </a:r>
            <a:r>
              <a:rPr lang="en-US" sz="2800" dirty="0" smtClean="0"/>
              <a:t> is an industry led national 501c3 non-profit that promotes innovative solutions in education and workforce.  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err="1" smtClean="0"/>
              <a:t>Innovate+Educate</a:t>
            </a:r>
            <a:r>
              <a:rPr lang="en-US" sz="2800" dirty="0" smtClean="0"/>
              <a:t> oversees the NM STEM Network, led by Director Terri Nikole Baca.  A primary goal of the NM STEM Network is to focus on the </a:t>
            </a:r>
            <a:r>
              <a:rPr lang="en-US" sz="2800" b="1" dirty="0" smtClean="0"/>
              <a:t>“T” </a:t>
            </a:r>
            <a:r>
              <a:rPr lang="en-US" sz="2800" dirty="0" smtClean="0"/>
              <a:t>in STEM and advocate for </a:t>
            </a:r>
            <a:r>
              <a:rPr lang="en-US" sz="2800" b="1" i="1" dirty="0" smtClean="0"/>
              <a:t>technology</a:t>
            </a:r>
            <a:r>
              <a:rPr lang="en-US" sz="2800" dirty="0" smtClean="0"/>
              <a:t> in teaching and learning.  We work closely with Education 360, NM Public Education Department and NMSU MC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in New Mexico.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2401"/>
            <a:ext cx="3048000" cy="13462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7803"/>
            <a:ext cx="2447092" cy="8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transforms when we least expect 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304366"/>
            <a:ext cx="6477001" cy="422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658034"/>
            <a:ext cx="809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Black Friday 2012 – 24% of shopping was done on mobile device</a:t>
            </a:r>
          </a:p>
          <a:p>
            <a:r>
              <a:rPr lang="en-US" b="1" dirty="0" smtClean="0"/>
              <a:t>Up for 15% in 2011..  The IPAD  accounted for 88.3% of mobile shopping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203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Personalized Learning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1077144" y="4267200"/>
            <a:ext cx="7358063" cy="21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n-US" sz="2500" dirty="0">
                <a:latin typeface="Geneva" charset="0"/>
                <a:ea typeface="MS PGothic" pitchFamily="34" charset="-128"/>
                <a:sym typeface="Geneva" charset="0"/>
              </a:rPr>
              <a:t>Personalized Learning is the tailoring of </a:t>
            </a:r>
            <a:r>
              <a:rPr lang="en-US" sz="2500" dirty="0">
                <a:solidFill>
                  <a:srgbClr val="0000FF"/>
                </a:solidFill>
                <a:latin typeface="Geneva" charset="0"/>
                <a:ea typeface="MS PGothic" pitchFamily="34" charset="-128"/>
                <a:sym typeface="Geneva" charset="0"/>
              </a:rPr>
              <a:t>pedagogy</a:t>
            </a:r>
            <a:r>
              <a:rPr lang="en-US" sz="2500" dirty="0">
                <a:latin typeface="Geneva" charset="0"/>
                <a:ea typeface="MS PGothic" pitchFamily="34" charset="-128"/>
                <a:sym typeface="Geneva" charset="0"/>
              </a:rPr>
              <a:t>, </a:t>
            </a:r>
            <a:r>
              <a:rPr lang="en-US" sz="2500" dirty="0">
                <a:solidFill>
                  <a:srgbClr val="0000FF"/>
                </a:solidFill>
                <a:latin typeface="Geneva" charset="0"/>
                <a:ea typeface="MS PGothic" pitchFamily="34" charset="-128"/>
                <a:sym typeface="Geneva" charset="0"/>
              </a:rPr>
              <a:t>curriculum,</a:t>
            </a:r>
            <a:r>
              <a:rPr lang="en-US" sz="2500" dirty="0">
                <a:latin typeface="Geneva" charset="0"/>
                <a:ea typeface="MS PGothic" pitchFamily="34" charset="-128"/>
                <a:sym typeface="Geneva" charset="0"/>
              </a:rPr>
              <a:t> and </a:t>
            </a:r>
            <a:r>
              <a:rPr lang="en-US" sz="2500" dirty="0">
                <a:solidFill>
                  <a:srgbClr val="0000FF"/>
                </a:solidFill>
                <a:latin typeface="Geneva" charset="0"/>
                <a:ea typeface="MS PGothic" pitchFamily="34" charset="-128"/>
                <a:sym typeface="Geneva" charset="0"/>
              </a:rPr>
              <a:t>learning environments </a:t>
            </a:r>
            <a:r>
              <a:rPr lang="en-US" sz="2500" dirty="0">
                <a:latin typeface="Geneva" charset="0"/>
                <a:ea typeface="MS PGothic" pitchFamily="34" charset="-128"/>
                <a:sym typeface="Geneva" charset="0"/>
              </a:rPr>
              <a:t>to meet the needs and aspirations of </a:t>
            </a:r>
            <a:r>
              <a:rPr lang="en-US" sz="2500" dirty="0">
                <a:solidFill>
                  <a:srgbClr val="0000FF"/>
                </a:solidFill>
                <a:latin typeface="Geneva" charset="0"/>
                <a:ea typeface="MS PGothic" pitchFamily="34" charset="-128"/>
                <a:sym typeface="Geneva" charset="0"/>
              </a:rPr>
              <a:t>individual learners</a:t>
            </a:r>
            <a:r>
              <a:rPr lang="en-US" sz="2500" dirty="0">
                <a:latin typeface="Geneva" charset="0"/>
                <a:ea typeface="MS PGothic" pitchFamily="34" charset="-128"/>
                <a:sym typeface="Geneva" charset="0"/>
              </a:rPr>
              <a:t>, often with extensive use of technology in the process.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4564"/>
            <a:ext cx="1871067" cy="18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75" y="1600200"/>
            <a:ext cx="4342977" cy="28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Education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17570" y="1754385"/>
            <a:ext cx="2529840" cy="2456766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266683"/>
            <a:ext cx="2788920" cy="27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42036"/>
            <a:ext cx="2679823" cy="267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93" y="4211151"/>
            <a:ext cx="2501657" cy="25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2901" y="1790593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Trends NOW</a:t>
            </a:r>
          </a:p>
          <a:p>
            <a:r>
              <a:rPr lang="en-US" b="1" dirty="0" smtClean="0"/>
              <a:t> Forcing transformation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5793" y="2241871"/>
            <a:ext cx="2105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Individualization</a:t>
            </a:r>
          </a:p>
          <a:p>
            <a:r>
              <a:rPr lang="en-US" b="1" dirty="0" smtClean="0"/>
              <a:t>(Personalized</a:t>
            </a:r>
          </a:p>
          <a:p>
            <a:r>
              <a:rPr lang="en-US" b="1" dirty="0" smtClean="0"/>
              <a:t> Learning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 NEW LEARNER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728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3947160"/>
            <a:ext cx="1842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Online Assessments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mandated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7980" y="3887986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61998"/>
                </a:solidFill>
              </a:rPr>
              <a:t>Digital Textbooks</a:t>
            </a:r>
          </a:p>
          <a:p>
            <a:endParaRPr lang="en-US" b="1" dirty="0">
              <a:solidFill>
                <a:srgbClr val="16199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6669" y="4644696"/>
            <a:ext cx="2301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Increase in need for 2 year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and industry recognized credentials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(career ready)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3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OPPORTUNITY</a:t>
            </a:r>
          </a:p>
          <a:p>
            <a:r>
              <a:rPr lang="en-US" dirty="0" smtClean="0"/>
              <a:t>We have for the first time in history an opportunity to have a nationally recognized seamless transferability system of learning across States</a:t>
            </a:r>
          </a:p>
          <a:p>
            <a:r>
              <a:rPr lang="en-US" dirty="0" smtClean="0"/>
              <a:t>Imagine the value of a transferable, transparent system that allows teachers and states to collaborate</a:t>
            </a:r>
            <a:endParaRPr lang="en-US" dirty="0"/>
          </a:p>
          <a:p>
            <a:pPr marL="45720" indent="0">
              <a:buNone/>
            </a:pPr>
            <a:r>
              <a:rPr lang="en-US" sz="2800" b="1" dirty="0" smtClean="0"/>
              <a:t>URGENCY</a:t>
            </a:r>
          </a:p>
          <a:p>
            <a:pPr marL="45720" indent="0">
              <a:buNone/>
            </a:pPr>
            <a:r>
              <a:rPr lang="en-US" dirty="0" smtClean="0"/>
              <a:t>It is here today!</a:t>
            </a:r>
          </a:p>
          <a:p>
            <a:pPr marL="45720" indent="0">
              <a:buNone/>
            </a:pPr>
            <a:r>
              <a:rPr lang="en-US" dirty="0" smtClean="0"/>
              <a:t>NM has online course requirements (online, dual credit or AP) for all graduating NM students</a:t>
            </a:r>
          </a:p>
          <a:p>
            <a:r>
              <a:rPr lang="en-US" dirty="0" smtClean="0"/>
              <a:t>Online assessments required by 2015</a:t>
            </a:r>
          </a:p>
          <a:p>
            <a:r>
              <a:rPr lang="en-US" dirty="0" smtClean="0"/>
              <a:t>Digital textbooks and data systems are transforming the funding and direction of education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and a Sense of Urgency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EMx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700"/>
            <a:ext cx="9097082" cy="5943599"/>
          </a:xfrm>
          <a:prstGeom prst="rect">
            <a:avLst/>
          </a:prstGeom>
        </p:spPr>
      </p:pic>
      <p:pic>
        <p:nvPicPr>
          <p:cNvPr id="19" name="Picture 18" descr="battelle_blue150dp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73" y="6234057"/>
            <a:ext cx="2038498" cy="548640"/>
          </a:xfrm>
          <a:prstGeom prst="rect">
            <a:avLst/>
          </a:prstGeom>
        </p:spPr>
      </p:pic>
      <p:pic>
        <p:nvPicPr>
          <p:cNvPr id="6" name="Picture 5" descr="STEMX_5C_R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609" y="302336"/>
            <a:ext cx="308891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EMx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" y="520700"/>
            <a:ext cx="9097082" cy="5943599"/>
          </a:xfrm>
          <a:prstGeom prst="rect">
            <a:avLst/>
          </a:prstGeom>
        </p:spPr>
      </p:pic>
      <p:sp>
        <p:nvSpPr>
          <p:cNvPr id="29" name="Curved Up Arrow 28"/>
          <p:cNvSpPr/>
          <p:nvPr/>
        </p:nvSpPr>
        <p:spPr>
          <a:xfrm rot="6433506">
            <a:off x="2419283" y="3692598"/>
            <a:ext cx="885187" cy="311004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TEMX_5C_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44" y="280088"/>
            <a:ext cx="3088918" cy="822960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1887399" y="2663687"/>
            <a:ext cx="477078" cy="1577009"/>
          </a:xfrm>
          <a:prstGeom prst="curvedLeft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219962" y="4648833"/>
            <a:ext cx="885187" cy="311004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9259199">
            <a:off x="6852313" y="2742049"/>
            <a:ext cx="885187" cy="311004"/>
          </a:xfrm>
          <a:prstGeom prst="curvedUpArrow">
            <a:avLst>
              <a:gd name="adj1" fmla="val 25000"/>
              <a:gd name="adj2" fmla="val 53087"/>
              <a:gd name="adj3" fmla="val 25000"/>
            </a:avLst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568786" y="1369491"/>
            <a:ext cx="274366" cy="747904"/>
          </a:xfrm>
          <a:prstGeom prst="curvedRight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146743">
            <a:off x="1457140" y="1654678"/>
            <a:ext cx="5449427" cy="590957"/>
          </a:xfrm>
          <a:prstGeom prst="curvedDown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3105149" y="3848100"/>
            <a:ext cx="2838449" cy="392596"/>
          </a:xfrm>
          <a:prstGeom prst="curvedDown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3473015">
            <a:off x="1456999" y="1657304"/>
            <a:ext cx="573398" cy="302414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7909009" y="2366168"/>
            <a:ext cx="313323" cy="1510623"/>
          </a:xfrm>
          <a:prstGeom prst="curvedLeft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328925">
            <a:off x="1164157" y="4073366"/>
            <a:ext cx="3059383" cy="569310"/>
          </a:xfrm>
          <a:prstGeom prst="curvedDown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1169717" y="2897553"/>
            <a:ext cx="1194760" cy="171138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flipH="1">
            <a:off x="6687474" y="3345188"/>
            <a:ext cx="274366" cy="747904"/>
          </a:xfrm>
          <a:prstGeom prst="curvedRight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19879449">
            <a:off x="3582294" y="3122770"/>
            <a:ext cx="3779673" cy="349862"/>
          </a:xfrm>
          <a:prstGeom prst="curvedDown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19663785" flipH="1">
            <a:off x="4754956" y="4777941"/>
            <a:ext cx="2662412" cy="335342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487709" flipH="1">
            <a:off x="741966" y="5081633"/>
            <a:ext cx="3720769" cy="335342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 rot="9912128">
            <a:off x="6213969" y="1914639"/>
            <a:ext cx="1495741" cy="405510"/>
          </a:xfrm>
          <a:prstGeom prst="curvedUpArrow">
            <a:avLst/>
          </a:prstGeom>
          <a:solidFill>
            <a:srgbClr val="B4A5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31" name="Picture 30" descr="battelle_blue150dp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73" y="6234057"/>
            <a:ext cx="203849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2">
      <a:dk1>
        <a:srgbClr val="333333"/>
      </a:dk1>
      <a:lt1>
        <a:srgbClr val="FFFFFF"/>
      </a:lt1>
      <a:dk2>
        <a:srgbClr val="333333"/>
      </a:dk2>
      <a:lt2>
        <a:srgbClr val="D4D4D4"/>
      </a:lt2>
      <a:accent1>
        <a:srgbClr val="66CC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12311</TotalTime>
  <Words>942</Words>
  <Application>Microsoft Macintosh PowerPoint</Application>
  <PresentationFormat>On-screen Show (4:3)</PresentationFormat>
  <Paragraphs>128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PowerPoint Presentation</vt:lpstr>
      <vt:lpstr>Today’s Discussion = c3</vt:lpstr>
      <vt:lpstr>PowerPoint Presentation</vt:lpstr>
      <vt:lpstr>Technology transforms when we least expect it</vt:lpstr>
      <vt:lpstr>Personalized Learning</vt:lpstr>
      <vt:lpstr>The Future of Education</vt:lpstr>
      <vt:lpstr>Opportunity and a Sense of Urgency</vt:lpstr>
      <vt:lpstr>PowerPoint Presentation</vt:lpstr>
      <vt:lpstr>PowerPoint Presentation</vt:lpstr>
      <vt:lpstr>College and Career Ready Students </vt:lpstr>
      <vt:lpstr>       What the Standards do NOT define: </vt:lpstr>
      <vt:lpstr>So what do we do for the 37% or more or our students in NM? </vt:lpstr>
      <vt:lpstr>PowerPoint Presentation</vt:lpstr>
      <vt:lpstr>The Data</vt:lpstr>
      <vt:lpstr>PowerPoint Presentation</vt:lpstr>
      <vt:lpstr>PowerPoint Presentation</vt:lpstr>
      <vt:lpstr>How can we do it different?</vt:lpstr>
      <vt:lpstr>PowerPoint Presentation</vt:lpstr>
      <vt:lpstr>PowerPoint Presentation</vt:lpstr>
      <vt:lpstr>PowerPoint Presentation</vt:lpstr>
      <vt:lpstr>Questions?  Comments/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jamai</dc:creator>
  <cp:lastModifiedBy>MARIA PADILLA</cp:lastModifiedBy>
  <cp:revision>54</cp:revision>
  <cp:lastPrinted>2012-11-06T21:31:07Z</cp:lastPrinted>
  <dcterms:created xsi:type="dcterms:W3CDTF">2012-11-01T23:48:45Z</dcterms:created>
  <dcterms:modified xsi:type="dcterms:W3CDTF">2012-12-05T17:32:30Z</dcterms:modified>
</cp:coreProperties>
</file>