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9"/>
  </p:notesMasterIdLst>
  <p:sldIdLst>
    <p:sldId id="321" r:id="rId2"/>
    <p:sldId id="330" r:id="rId3"/>
    <p:sldId id="326" r:id="rId4"/>
    <p:sldId id="333" r:id="rId5"/>
    <p:sldId id="340" r:id="rId6"/>
    <p:sldId id="342" r:id="rId7"/>
    <p:sldId id="343" r:id="rId8"/>
    <p:sldId id="344" r:id="rId9"/>
    <p:sldId id="352" r:id="rId10"/>
    <p:sldId id="351" r:id="rId11"/>
    <p:sldId id="347" r:id="rId12"/>
    <p:sldId id="345" r:id="rId13"/>
    <p:sldId id="346" r:id="rId14"/>
    <p:sldId id="349" r:id="rId15"/>
    <p:sldId id="348" r:id="rId16"/>
    <p:sldId id="350" r:id="rId17"/>
    <p:sldId id="339" r:id="rId18"/>
  </p:sldIdLst>
  <p:sldSz cx="9144000" cy="6858000" type="screen4x3"/>
  <p:notesSz cx="7007225" cy="92884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5649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63" autoAdjust="0"/>
  </p:normalViewPr>
  <p:slideViewPr>
    <p:cSldViewPr>
      <p:cViewPr varScale="1">
        <p:scale>
          <a:sx n="64" d="100"/>
          <a:sy n="64" d="100"/>
        </p:scale>
        <p:origin x="-67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1516011275217817"/>
          <c:y val="0.16661357671200192"/>
          <c:w val="0.44898239125008538"/>
          <c:h val="0.8172951594165484"/>
        </c:manualLayout>
      </c:layout>
      <c:pieChart>
        <c:varyColors val="1"/>
        <c:ser>
          <c:idx val="0"/>
          <c:order val="0"/>
          <c:dLbls>
            <c:showPercent val="1"/>
            <c:showLeaderLines val="1"/>
          </c:dLbls>
          <c:cat>
            <c:strRef>
              <c:f>Sheet1!$A$43:$A$50</c:f>
              <c:strCache>
                <c:ptCount val="8"/>
                <c:pt idx="0">
                  <c:v>Arts</c:v>
                </c:pt>
                <c:pt idx="1">
                  <c:v>Foreign Languages</c:v>
                </c:pt>
                <c:pt idx="2">
                  <c:v>Health</c:v>
                </c:pt>
                <c:pt idx="3">
                  <c:v>Language Arts</c:v>
                </c:pt>
                <c:pt idx="4">
                  <c:v>Mathematics</c:v>
                </c:pt>
                <c:pt idx="5">
                  <c:v>Professional </c:v>
                </c:pt>
                <c:pt idx="6">
                  <c:v>Science</c:v>
                </c:pt>
                <c:pt idx="7">
                  <c:v>Social Studies</c:v>
                </c:pt>
              </c:strCache>
            </c:strRef>
          </c:cat>
          <c:val>
            <c:numRef>
              <c:f>Sheet1!$B$43:$B$50</c:f>
              <c:numCache>
                <c:formatCode>General</c:formatCode>
                <c:ptCount val="8"/>
                <c:pt idx="0">
                  <c:v>9</c:v>
                </c:pt>
                <c:pt idx="1">
                  <c:v>3</c:v>
                </c:pt>
                <c:pt idx="2">
                  <c:v>5</c:v>
                </c:pt>
                <c:pt idx="3">
                  <c:v>14</c:v>
                </c:pt>
                <c:pt idx="4">
                  <c:v>6</c:v>
                </c:pt>
                <c:pt idx="5">
                  <c:v>5</c:v>
                </c:pt>
                <c:pt idx="6">
                  <c:v>36</c:v>
                </c:pt>
                <c:pt idx="7">
                  <c:v>22</c:v>
                </c:pt>
              </c:numCache>
            </c:numRef>
          </c:val>
        </c:ser>
        <c:firstSliceAng val="0"/>
      </c:pieChart>
    </c:plotArea>
    <c:legend>
      <c:legendPos val="r"/>
      <c:layout>
        <c:manualLayout>
          <c:xMode val="edge"/>
          <c:yMode val="edge"/>
          <c:x val="0.6640457997484045"/>
          <c:y val="9.1776823351626555E-2"/>
          <c:w val="0.28766761403345292"/>
          <c:h val="0.80299471088841179"/>
        </c:manualLayout>
      </c:layout>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pieChart>
        <c:varyColors val="1"/>
        <c:ser>
          <c:idx val="0"/>
          <c:order val="0"/>
          <c:cat>
            <c:strRef>
              <c:f>'[Chart in Microsoft PowerPoint]Sheet1'!$A$66:$A$70</c:f>
              <c:strCache>
                <c:ptCount val="5"/>
                <c:pt idx="0">
                  <c:v>Audio</c:v>
                </c:pt>
                <c:pt idx="1">
                  <c:v>Document*</c:v>
                </c:pt>
                <c:pt idx="2">
                  <c:v>Image</c:v>
                </c:pt>
                <c:pt idx="3">
                  <c:v>Interactive</c:v>
                </c:pt>
                <c:pt idx="4">
                  <c:v>Video</c:v>
                </c:pt>
              </c:strCache>
            </c:strRef>
          </c:cat>
          <c:val>
            <c:numRef>
              <c:f>'[Chart in Microsoft PowerPoint]Sheet1'!$B$66:$B$70</c:f>
              <c:numCache>
                <c:formatCode>General</c:formatCode>
                <c:ptCount val="5"/>
                <c:pt idx="0">
                  <c:v>6</c:v>
                </c:pt>
                <c:pt idx="1">
                  <c:v>16</c:v>
                </c:pt>
                <c:pt idx="2">
                  <c:v>5</c:v>
                </c:pt>
                <c:pt idx="3">
                  <c:v>12</c:v>
                </c:pt>
                <c:pt idx="4">
                  <c:v>61</c:v>
                </c:pt>
              </c:numCache>
            </c:numRef>
          </c:val>
        </c:ser>
        <c:dLbls>
          <c:showPercent val="1"/>
        </c:dLbls>
        <c:firstSliceAng val="0"/>
      </c:pieChart>
    </c:plotArea>
    <c:legend>
      <c:legendPos val="r"/>
      <c:layout>
        <c:manualLayout>
          <c:xMode val="edge"/>
          <c:yMode val="edge"/>
          <c:x val="0.6534542718798082"/>
          <c:y val="9.1312739753684632E-2"/>
          <c:w val="0.30185887863155042"/>
          <c:h val="0.70968201090248351"/>
        </c:manualLayout>
      </c:layout>
    </c:legend>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pieChart>
        <c:varyColors val="1"/>
        <c:ser>
          <c:idx val="0"/>
          <c:order val="0"/>
          <c:dLbls>
            <c:showPercent val="1"/>
            <c:showLeaderLines val="1"/>
          </c:dLbls>
          <c:cat>
            <c:strRef>
              <c:f>Sheet1!$A$11:$A$15</c:f>
              <c:strCache>
                <c:ptCount val="5"/>
                <c:pt idx="0">
                  <c:v>PreK-2</c:v>
                </c:pt>
                <c:pt idx="1">
                  <c:v>Gr. 3-5</c:v>
                </c:pt>
                <c:pt idx="2">
                  <c:v>Gr. 6-8</c:v>
                </c:pt>
                <c:pt idx="3">
                  <c:v>Gr. 9-12</c:v>
                </c:pt>
                <c:pt idx="4">
                  <c:v>13+</c:v>
                </c:pt>
              </c:strCache>
            </c:strRef>
          </c:cat>
          <c:val>
            <c:numRef>
              <c:f>Sheet1!$B$11:$B$15</c:f>
              <c:numCache>
                <c:formatCode>General</c:formatCode>
                <c:ptCount val="5"/>
                <c:pt idx="0">
                  <c:v>15</c:v>
                </c:pt>
                <c:pt idx="1">
                  <c:v>15</c:v>
                </c:pt>
                <c:pt idx="2">
                  <c:v>27</c:v>
                </c:pt>
                <c:pt idx="3">
                  <c:v>40</c:v>
                </c:pt>
                <c:pt idx="4">
                  <c:v>3</c:v>
                </c:pt>
              </c:numCache>
            </c:numRef>
          </c:val>
        </c:ser>
        <c:firstSliceAng val="0"/>
      </c:pieChart>
    </c:plotArea>
    <c:legend>
      <c:legendPos val="r"/>
      <c:layout/>
    </c:legend>
    <c:plotVisOnly val="1"/>
    <c:dispBlanksAs val="zero"/>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ext uri="{91240B29-F687-4F45-9708-019B960494DF}"/>
            <a:ext uri="{AF507438-7753-43E0-B8FC-AC1667EBCBE1}"/>
          </a:extLst>
        </p:spPr>
        <p:txBody>
          <a:bodyPr vert="horz" wrap="square" lIns="93113" tIns="46557" rIns="93113" bIns="46557" numCol="1" anchor="t" anchorCtr="0" compatLnSpc="1">
            <a:prstTxWarp prst="textNoShape">
              <a:avLst/>
            </a:prstTxWarp>
          </a:bodyPr>
          <a:lstStyle>
            <a:lvl1pPr>
              <a:defRPr sz="1200">
                <a:latin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3968750" y="0"/>
            <a:ext cx="3036888" cy="465138"/>
          </a:xfrm>
          <a:prstGeom prst="rect">
            <a:avLst/>
          </a:prstGeom>
          <a:noFill/>
          <a:ln>
            <a:noFill/>
          </a:ln>
          <a:effectLst/>
          <a:extLst>
            <a:ext uri="{909E8E84-426E-40DD-AFC4-6F175D3DCCD1}"/>
            <a:ext uri="{91240B29-F687-4F45-9708-019B960494DF}"/>
            <a:ext uri="{AF507438-7753-43E0-B8FC-AC1667EBCBE1}"/>
          </a:extLst>
        </p:spPr>
        <p:txBody>
          <a:bodyPr vert="horz" wrap="square" lIns="93113" tIns="46557" rIns="93113" bIns="46557"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1100" y="696913"/>
            <a:ext cx="4645025" cy="34829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0088" y="4411663"/>
            <a:ext cx="5607050" cy="4179887"/>
          </a:xfrm>
          <a:prstGeom prst="rect">
            <a:avLst/>
          </a:prstGeom>
          <a:noFill/>
          <a:ln>
            <a:noFill/>
          </a:ln>
          <a:effectLst/>
          <a:extLst>
            <a:ext uri="{909E8E84-426E-40DD-AFC4-6F175D3DCCD1}"/>
            <a:ext uri="{91240B29-F687-4F45-9708-019B960494DF}"/>
            <a:ext uri="{AF507438-7753-43E0-B8FC-AC1667EBCBE1}"/>
          </a:extLst>
        </p:spPr>
        <p:txBody>
          <a:bodyPr vert="horz" wrap="square" lIns="93113" tIns="46557" rIns="93113" bIns="465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1738"/>
            <a:ext cx="3036888" cy="465137"/>
          </a:xfrm>
          <a:prstGeom prst="rect">
            <a:avLst/>
          </a:prstGeom>
          <a:noFill/>
          <a:ln>
            <a:noFill/>
          </a:ln>
          <a:effectLst/>
          <a:extLst>
            <a:ext uri="{909E8E84-426E-40DD-AFC4-6F175D3DCCD1}"/>
            <a:ext uri="{91240B29-F687-4F45-9708-019B960494DF}"/>
            <a:ext uri="{AF507438-7753-43E0-B8FC-AC1667EBCBE1}"/>
          </a:extLst>
        </p:spPr>
        <p:txBody>
          <a:bodyPr vert="horz" wrap="square" lIns="93113" tIns="46557" rIns="93113" bIns="46557" numCol="1" anchor="b" anchorCtr="0" compatLnSpc="1">
            <a:prstTxWarp prst="textNoShape">
              <a:avLst/>
            </a:prstTxWarp>
          </a:bodyPr>
          <a:lstStyle>
            <a:lvl1pPr>
              <a:defRPr sz="1200">
                <a:latin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968750" y="8821738"/>
            <a:ext cx="3036888" cy="465137"/>
          </a:xfrm>
          <a:prstGeom prst="rect">
            <a:avLst/>
          </a:prstGeom>
          <a:noFill/>
          <a:ln>
            <a:noFill/>
          </a:ln>
          <a:effectLst/>
          <a:extLst>
            <a:ext uri="{909E8E84-426E-40DD-AFC4-6F175D3DCCD1}"/>
            <a:ext uri="{91240B29-F687-4F45-9708-019B960494DF}"/>
            <a:ext uri="{AF507438-7753-43E0-B8FC-AC1667EBCBE1}"/>
          </a:extLst>
        </p:spPr>
        <p:txBody>
          <a:bodyPr vert="horz" wrap="square" lIns="93113" tIns="46557" rIns="93113" bIns="46557" numCol="1" anchor="b" anchorCtr="0" compatLnSpc="1">
            <a:prstTxWarp prst="textNoShape">
              <a:avLst/>
            </a:prstTxWarp>
          </a:bodyPr>
          <a:lstStyle>
            <a:lvl1pPr algn="r">
              <a:defRPr sz="1200">
                <a:latin typeface="Arial" pitchFamily="34" charset="0"/>
              </a:defRPr>
            </a:lvl1pPr>
          </a:lstStyle>
          <a:p>
            <a:pPr>
              <a:defRPr/>
            </a:pPr>
            <a:fld id="{5FC839C9-3091-44FF-91F8-DB2C7CF5EF9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bslearningmedia.org/conte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0D830E56-F40C-424A-BD1C-05EB9914EF9A}" type="slidenum">
              <a:rPr lang="en-US" smtClean="0">
                <a:solidFill>
                  <a:srgbClr val="000000"/>
                </a:solidFill>
                <a:latin typeface="Arial" charset="0"/>
              </a:rPr>
              <a:pPr/>
              <a:t>2</a:t>
            </a:fld>
            <a:endParaRPr lang="en-US" smtClean="0">
              <a:solidFill>
                <a:srgbClr val="000000"/>
              </a:solidFill>
              <a:latin typeface="Arial" charset="0"/>
            </a:endParaRPr>
          </a:p>
        </p:txBody>
      </p:sp>
      <p:sp>
        <p:nvSpPr>
          <p:cNvPr id="15363" name="Rectangle 7"/>
          <p:cNvSpPr txBox="1">
            <a:spLocks noGrp="1" noChangeArrowheads="1"/>
          </p:cNvSpPr>
          <p:nvPr/>
        </p:nvSpPr>
        <p:spPr bwMode="auto">
          <a:xfrm>
            <a:off x="3968750" y="8821738"/>
            <a:ext cx="3036888" cy="465137"/>
          </a:xfrm>
          <a:prstGeom prst="rect">
            <a:avLst/>
          </a:prstGeom>
          <a:noFill/>
          <a:ln w="9525">
            <a:noFill/>
            <a:miter lim="800000"/>
            <a:headEnd/>
            <a:tailEnd/>
          </a:ln>
        </p:spPr>
        <p:txBody>
          <a:bodyPr lIns="93113" tIns="46557" rIns="93113" bIns="46557" anchor="b"/>
          <a:lstStyle/>
          <a:p>
            <a:pPr algn="r"/>
            <a:fld id="{E3A8E1F8-7BF8-45C1-BCE7-AC4D1E3E34D0}" type="slidenum">
              <a:rPr lang="en-US" sz="1200">
                <a:solidFill>
                  <a:srgbClr val="000000"/>
                </a:solidFill>
              </a:rPr>
              <a:pPr algn="r"/>
              <a:t>2</a:t>
            </a:fld>
            <a:endParaRPr lang="en-US" sz="1200">
              <a:solidFill>
                <a:srgbClr val="000000"/>
              </a:solidFill>
            </a:endParaRPr>
          </a:p>
        </p:txBody>
      </p:sp>
      <p:sp>
        <p:nvSpPr>
          <p:cNvPr id="15364" name="Slide Image Placeholder 1"/>
          <p:cNvSpPr>
            <a:spLocks noGrp="1" noRot="1" noChangeAspect="1" noTextEdit="1"/>
          </p:cNvSpPr>
          <p:nvPr>
            <p:ph type="sldImg"/>
          </p:nvPr>
        </p:nvSpPr>
        <p:spPr>
          <a:ln/>
        </p:spPr>
      </p:sp>
      <p:sp>
        <p:nvSpPr>
          <p:cNvPr id="15365" name="Notes Placeholder 2"/>
          <p:cNvSpPr>
            <a:spLocks noGrp="1"/>
          </p:cNvSpPr>
          <p:nvPr>
            <p:ph type="body" idx="1"/>
          </p:nvPr>
        </p:nvSpPr>
        <p:spPr>
          <a:noFill/>
        </p:spPr>
        <p:txBody>
          <a:bodyPr/>
          <a:lstStyle/>
          <a:p>
            <a:pPr defTabSz="465138" eaLnBrk="1" hangingPunct="1"/>
            <a:endParaRPr lang="en-US" smtClean="0">
              <a:latin typeface="Arial" charset="0"/>
            </a:endParaRPr>
          </a:p>
        </p:txBody>
      </p:sp>
      <p:sp>
        <p:nvSpPr>
          <p:cNvPr id="15366" name="Slide Number Placeholder 3"/>
          <p:cNvSpPr txBox="1">
            <a:spLocks noGrp="1"/>
          </p:cNvSpPr>
          <p:nvPr/>
        </p:nvSpPr>
        <p:spPr bwMode="auto">
          <a:xfrm>
            <a:off x="3968750" y="8821738"/>
            <a:ext cx="3036888" cy="465137"/>
          </a:xfrm>
          <a:prstGeom prst="rect">
            <a:avLst/>
          </a:prstGeom>
          <a:noFill/>
          <a:ln w="9525">
            <a:noFill/>
            <a:miter lim="800000"/>
            <a:headEnd/>
            <a:tailEnd/>
          </a:ln>
        </p:spPr>
        <p:txBody>
          <a:bodyPr lIns="93113" tIns="46557" rIns="93113" bIns="46557" anchor="b"/>
          <a:lstStyle/>
          <a:p>
            <a:pPr algn="r" defTabSz="465138"/>
            <a:fld id="{CAB204E9-B25D-4AB2-846B-C8E6A765BC42}" type="slidenum">
              <a:rPr lang="en-US" sz="1200">
                <a:solidFill>
                  <a:srgbClr val="000000"/>
                </a:solidFill>
                <a:latin typeface="Calibri" pitchFamily="34" charset="0"/>
                <a:ea typeface="ＭＳ Ｐゴシック" pitchFamily="34" charset="-128"/>
              </a:rPr>
              <a:pPr algn="r" defTabSz="465138"/>
              <a:t>2</a:t>
            </a:fld>
            <a:endParaRPr lang="en-US" sz="1200">
              <a:solidFill>
                <a:srgbClr val="000000"/>
              </a:solidFill>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A very quick recap on body of resources in LM. </a:t>
            </a:r>
          </a:p>
          <a:p>
            <a:pPr eaLnBrk="1" hangingPunct="1">
              <a:spcBef>
                <a:spcPct val="0"/>
              </a:spcBef>
            </a:pPr>
            <a:r>
              <a:rPr lang="en-US" dirty="0" smtClean="0">
                <a:ea typeface="ＭＳ Ｐゴシック" pitchFamily="34" charset="-128"/>
              </a:rPr>
              <a:t>-- Important to note the value and use by teachers of interactive media. A recent snap shot of traffic statistics reveal that 25% of the media teachers use on LM is interactive media. </a:t>
            </a:r>
          </a:p>
        </p:txBody>
      </p:sp>
      <p:sp>
        <p:nvSpPr>
          <p:cNvPr id="26628" name="Slide Number Placeholder 3"/>
          <p:cNvSpPr>
            <a:spLocks noGrp="1"/>
          </p:cNvSpPr>
          <p:nvPr>
            <p:ph type="sldNum" sz="quarter" idx="5"/>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8300" indent="-287807" eaLnBrk="0" hangingPunct="0">
              <a:defRPr>
                <a:solidFill>
                  <a:schemeClr val="tx1"/>
                </a:solidFill>
                <a:latin typeface="Arial" pitchFamily="34" charset="0"/>
                <a:ea typeface="ＭＳ Ｐゴシック" pitchFamily="34" charset="-128"/>
              </a:defRPr>
            </a:lvl2pPr>
            <a:lvl3pPr marL="1151230" indent="-230246" eaLnBrk="0" hangingPunct="0">
              <a:defRPr>
                <a:solidFill>
                  <a:schemeClr val="tx1"/>
                </a:solidFill>
                <a:latin typeface="Arial" pitchFamily="34" charset="0"/>
                <a:ea typeface="ＭＳ Ｐゴシック" pitchFamily="34" charset="-128"/>
              </a:defRPr>
            </a:lvl3pPr>
            <a:lvl4pPr marL="1611722" indent="-230246" eaLnBrk="0" hangingPunct="0">
              <a:defRPr>
                <a:solidFill>
                  <a:schemeClr val="tx1"/>
                </a:solidFill>
                <a:latin typeface="Arial" pitchFamily="34" charset="0"/>
                <a:ea typeface="ＭＳ Ｐゴシック" pitchFamily="34" charset="-128"/>
              </a:defRPr>
            </a:lvl4pPr>
            <a:lvl5pPr marL="2072214" indent="-230246" eaLnBrk="0" hangingPunct="0">
              <a:defRPr>
                <a:solidFill>
                  <a:schemeClr val="tx1"/>
                </a:solidFill>
                <a:latin typeface="Arial" pitchFamily="34" charset="0"/>
                <a:ea typeface="ＭＳ Ｐゴシック" pitchFamily="34" charset="-128"/>
              </a:defRPr>
            </a:lvl5pPr>
            <a:lvl6pPr marL="2532707" indent="-230246" eaLnBrk="0" fontAlgn="base" hangingPunct="0">
              <a:spcBef>
                <a:spcPct val="0"/>
              </a:spcBef>
              <a:spcAft>
                <a:spcPct val="0"/>
              </a:spcAft>
              <a:defRPr>
                <a:solidFill>
                  <a:schemeClr val="tx1"/>
                </a:solidFill>
                <a:latin typeface="Arial" pitchFamily="34" charset="0"/>
                <a:ea typeface="ＭＳ Ｐゴシック" pitchFamily="34" charset="-128"/>
              </a:defRPr>
            </a:lvl6pPr>
            <a:lvl7pPr marL="2993198" indent="-230246" eaLnBrk="0" fontAlgn="base" hangingPunct="0">
              <a:spcBef>
                <a:spcPct val="0"/>
              </a:spcBef>
              <a:spcAft>
                <a:spcPct val="0"/>
              </a:spcAft>
              <a:defRPr>
                <a:solidFill>
                  <a:schemeClr val="tx1"/>
                </a:solidFill>
                <a:latin typeface="Arial" pitchFamily="34" charset="0"/>
                <a:ea typeface="ＭＳ Ｐゴシック" pitchFamily="34" charset="-128"/>
              </a:defRPr>
            </a:lvl7pPr>
            <a:lvl8pPr marL="3453691" indent="-230246" eaLnBrk="0" fontAlgn="base" hangingPunct="0">
              <a:spcBef>
                <a:spcPct val="0"/>
              </a:spcBef>
              <a:spcAft>
                <a:spcPct val="0"/>
              </a:spcAft>
              <a:defRPr>
                <a:solidFill>
                  <a:schemeClr val="tx1"/>
                </a:solidFill>
                <a:latin typeface="Arial" pitchFamily="34" charset="0"/>
                <a:ea typeface="ＭＳ Ｐゴシック" pitchFamily="34" charset="-128"/>
              </a:defRPr>
            </a:lvl8pPr>
            <a:lvl9pPr marL="3914182" indent="-230246"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BD0B76E-A629-44D7-B255-EE65EB937F55}" type="slidenum">
              <a:rPr lang="en-US" smtClean="0">
                <a:solidFill>
                  <a:srgbClr val="000000"/>
                </a:solidFill>
                <a:latin typeface="Calibri" pitchFamily="34" charset="0"/>
              </a:rPr>
              <a:pPr eaLnBrk="1" hangingPunct="1"/>
              <a:t>5</a:t>
            </a:fld>
            <a:endParaRPr lang="en-US" smtClean="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I am thrilled to debut the PBS LearningMedia Election</a:t>
            </a:r>
            <a:r>
              <a:rPr lang="en-US" baseline="0" dirty="0" smtClean="0">
                <a:ea typeface="ＭＳ Ｐゴシック" pitchFamily="34" charset="-128"/>
              </a:rPr>
              <a:t> 2012 Collection.  This Collection is an aggregation of contextualized election related resources for the K-12 classroom.  While the content spans grade levels, the primary focus are on grades in middle and high school.  </a:t>
            </a:r>
            <a:endParaRPr lang="en-US" dirty="0" smtClean="0">
              <a:ea typeface="ＭＳ Ｐゴシック" pitchFamily="34" charset="-128"/>
            </a:endParaRPr>
          </a:p>
        </p:txBody>
      </p:sp>
      <p:sp>
        <p:nvSpPr>
          <p:cNvPr id="153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6546" indent="-290979">
              <a:defRPr sz="2400">
                <a:solidFill>
                  <a:schemeClr val="tx1"/>
                </a:solidFill>
                <a:latin typeface="Arial" pitchFamily="34" charset="0"/>
                <a:ea typeface="ＭＳ Ｐゴシック" pitchFamily="34" charset="-128"/>
              </a:defRPr>
            </a:lvl2pPr>
            <a:lvl3pPr marL="1163917" indent="-232783">
              <a:defRPr sz="2400">
                <a:solidFill>
                  <a:schemeClr val="tx1"/>
                </a:solidFill>
                <a:latin typeface="Arial" pitchFamily="34" charset="0"/>
                <a:ea typeface="ＭＳ Ｐゴシック" pitchFamily="34" charset="-128"/>
              </a:defRPr>
            </a:lvl3pPr>
            <a:lvl4pPr marL="1629484" indent="-232783">
              <a:defRPr sz="2400">
                <a:solidFill>
                  <a:schemeClr val="tx1"/>
                </a:solidFill>
                <a:latin typeface="Arial" pitchFamily="34" charset="0"/>
                <a:ea typeface="ＭＳ Ｐゴシック" pitchFamily="34" charset="-128"/>
              </a:defRPr>
            </a:lvl4pPr>
            <a:lvl5pPr marL="2095050" indent="-232783">
              <a:defRPr sz="2400">
                <a:solidFill>
                  <a:schemeClr val="tx1"/>
                </a:solidFill>
                <a:latin typeface="Arial" pitchFamily="34" charset="0"/>
                <a:ea typeface="ＭＳ Ｐゴシック" pitchFamily="34" charset="-128"/>
              </a:defRPr>
            </a:lvl5pPr>
            <a:lvl6pPr marL="2560617" indent="-23278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6184" indent="-23278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1751" indent="-23278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57317" indent="-23278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0DD4126-6E1C-453B-B1FD-98BBEA4D32CF}" type="slidenum">
              <a:rPr lang="en-US" sz="1200"/>
              <a:pPr/>
              <a:t>6</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588" indent="-174588" eaLnBrk="1" hangingPunct="1">
              <a:spcBef>
                <a:spcPct val="0"/>
              </a:spcBef>
              <a:buFontTx/>
              <a:buChar char="•"/>
            </a:pPr>
            <a:r>
              <a:rPr lang="en-US" dirty="0" smtClean="0">
                <a:ea typeface="ＭＳ Ｐゴシック" pitchFamily="34" charset="-128"/>
              </a:rPr>
              <a:t>A selection</a:t>
            </a:r>
            <a:r>
              <a:rPr lang="en-US" baseline="0" dirty="0" smtClean="0">
                <a:ea typeface="ＭＳ Ｐゴシック" pitchFamily="34" charset="-128"/>
              </a:rPr>
              <a:t> of c</a:t>
            </a:r>
            <a:r>
              <a:rPr lang="en-US" dirty="0" smtClean="0">
                <a:ea typeface="ＭＳ Ｐゴシック" pitchFamily="34" charset="-128"/>
              </a:rPr>
              <a:t>ontributors to LearningMedia election collection </a:t>
            </a:r>
          </a:p>
          <a:p>
            <a:pPr marL="174588" indent="-174588" eaLnBrk="1" hangingPunct="1">
              <a:spcBef>
                <a:spcPct val="0"/>
              </a:spcBef>
              <a:buFontTx/>
              <a:buChar char="•"/>
            </a:pPr>
            <a:r>
              <a:rPr lang="en-US" dirty="0" smtClean="0">
                <a:ea typeface="ＭＳ Ｐゴシック" pitchFamily="34" charset="-128"/>
              </a:rPr>
              <a:t>Spans grade levels</a:t>
            </a:r>
          </a:p>
          <a:p>
            <a:pPr marL="174588" indent="-174588" eaLnBrk="1" hangingPunct="1">
              <a:spcBef>
                <a:spcPct val="0"/>
              </a:spcBef>
              <a:buFontTx/>
              <a:buChar char="•"/>
            </a:pPr>
            <a:r>
              <a:rPr lang="en-US" dirty="0" smtClean="0">
                <a:ea typeface="ＭＳ Ｐゴシック" pitchFamily="34" charset="-128"/>
              </a:rPr>
              <a:t>All media types : video, interactive, audio, documents, images </a:t>
            </a:r>
          </a:p>
          <a:p>
            <a:pPr marL="174588" indent="-174588" eaLnBrk="1" hangingPunct="1">
              <a:spcBef>
                <a:spcPct val="0"/>
              </a:spcBef>
              <a:buFontTx/>
              <a:buChar char="•"/>
            </a:pPr>
            <a:endParaRPr lang="en-US" dirty="0" smtClean="0">
              <a:ea typeface="ＭＳ Ｐゴシック" pitchFamily="34" charset="-128"/>
            </a:endParaRPr>
          </a:p>
          <a:p>
            <a:pPr marL="174588" indent="-174588" eaLnBrk="1" hangingPunct="1">
              <a:spcBef>
                <a:spcPct val="0"/>
              </a:spcBef>
              <a:buFontTx/>
              <a:buChar char="•"/>
            </a:pPr>
            <a:r>
              <a:rPr lang="en-US" dirty="0" smtClean="0">
                <a:ea typeface="ＭＳ Ｐゴシック" pitchFamily="34" charset="-128"/>
              </a:rPr>
              <a:t>Here</a:t>
            </a:r>
            <a:r>
              <a:rPr lang="en-US" baseline="0" dirty="0" smtClean="0">
                <a:ea typeface="ＭＳ Ｐゴシック" pitchFamily="34" charset="-128"/>
              </a:rPr>
              <a:t> are the resource currently available in PBS LearningMedia: </a:t>
            </a:r>
            <a:r>
              <a:rPr lang="en-US" dirty="0" smtClean="0">
                <a:hlinkClick r:id="rId3"/>
              </a:rPr>
              <a:t>http://www.pbslearningmedia.org/content/#q=election&amp;go</a:t>
            </a:r>
            <a:endParaRPr lang="en-US" dirty="0" smtClean="0">
              <a:ea typeface="ＭＳ Ｐゴシック" pitchFamily="34" charset="-128"/>
            </a:endParaRPr>
          </a:p>
        </p:txBody>
      </p:sp>
      <p:sp>
        <p:nvSpPr>
          <p:cNvPr id="194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6546" indent="-290979">
              <a:defRPr sz="2400">
                <a:solidFill>
                  <a:schemeClr val="tx1"/>
                </a:solidFill>
                <a:latin typeface="Arial" pitchFamily="34" charset="0"/>
                <a:ea typeface="ＭＳ Ｐゴシック" pitchFamily="34" charset="-128"/>
              </a:defRPr>
            </a:lvl2pPr>
            <a:lvl3pPr marL="1163917" indent="-232783">
              <a:defRPr sz="2400">
                <a:solidFill>
                  <a:schemeClr val="tx1"/>
                </a:solidFill>
                <a:latin typeface="Arial" pitchFamily="34" charset="0"/>
                <a:ea typeface="ＭＳ Ｐゴシック" pitchFamily="34" charset="-128"/>
              </a:defRPr>
            </a:lvl3pPr>
            <a:lvl4pPr marL="1629484" indent="-232783">
              <a:defRPr sz="2400">
                <a:solidFill>
                  <a:schemeClr val="tx1"/>
                </a:solidFill>
                <a:latin typeface="Arial" pitchFamily="34" charset="0"/>
                <a:ea typeface="ＭＳ Ｐゴシック" pitchFamily="34" charset="-128"/>
              </a:defRPr>
            </a:lvl4pPr>
            <a:lvl5pPr marL="2095050" indent="-232783">
              <a:defRPr sz="2400">
                <a:solidFill>
                  <a:schemeClr val="tx1"/>
                </a:solidFill>
                <a:latin typeface="Arial" pitchFamily="34" charset="0"/>
                <a:ea typeface="ＭＳ Ｐゴシック" pitchFamily="34" charset="-128"/>
              </a:defRPr>
            </a:lvl5pPr>
            <a:lvl6pPr marL="2560617" indent="-23278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6184" indent="-23278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1751" indent="-23278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57317" indent="-23278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CF0CF4E-8D15-40DE-BB6C-BE09038384AE}" type="slidenum">
              <a:rPr lang="en-US" sz="1200">
                <a:solidFill>
                  <a:prstClr val="black"/>
                </a:solidFill>
              </a:rPr>
              <a:pPr/>
              <a:t>7</a:t>
            </a:fld>
            <a:endParaRPr lang="en-US" sz="1200"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2"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mn-lt"/>
              </a:rPr>
              <a:t>The </a:t>
            </a:r>
            <a:r>
              <a:rPr lang="en-US" b="1" dirty="0" smtClean="0">
                <a:latin typeface="+mn-lt"/>
              </a:rPr>
              <a:t>Multi-media glossary</a:t>
            </a:r>
            <a:r>
              <a:rPr lang="en-US" dirty="0" smtClean="0">
                <a:latin typeface="+mn-lt"/>
              </a:rPr>
              <a:t> has a text definition and real world examples of key terms and concepts.  The idea is that the more connections students have to these terms, the more memorable the terms will be for them.  </a:t>
            </a:r>
          </a:p>
          <a:p>
            <a:pPr lvl="0"/>
            <a:endParaRPr lang="en-US" dirty="0" smtClean="0">
              <a:latin typeface="+mn-lt"/>
            </a:endParaRPr>
          </a:p>
          <a:p>
            <a:pPr lvl="0"/>
            <a:r>
              <a:rPr lang="en-US" dirty="0" smtClean="0">
                <a:latin typeface="+mn-lt"/>
              </a:rPr>
              <a:t>One of the great resources we have that helps identify the concept of battleground or swing states is the 2012 Political Map Center.  It has a fantastic Electoral College calculator teachers could use to have students predict the outcome of the Presidential election.  </a:t>
            </a:r>
          </a:p>
          <a:p>
            <a:pPr lvl="0"/>
            <a:endParaRPr lang="en-US" dirty="0" smtClean="0">
              <a:latin typeface="+mn-lt"/>
            </a:endParaRPr>
          </a:p>
          <a:p>
            <a:pPr lvl="0"/>
            <a:r>
              <a:rPr lang="en-US" dirty="0" smtClean="0">
                <a:latin typeface="+mn-lt"/>
              </a:rPr>
              <a:t>“How does Government Affect Me?”  is an interesting interactive for younger students especially, highlighting the idea of Civic Participation.  </a:t>
            </a:r>
          </a:p>
          <a:p>
            <a:pPr lvl="0"/>
            <a:endParaRPr lang="en-US" dirty="0" smtClean="0">
              <a:latin typeface="+mn-lt"/>
            </a:endParaRPr>
          </a:p>
          <a:p>
            <a:pPr lvl="0"/>
            <a:r>
              <a:rPr lang="en-US" dirty="0" smtClean="0">
                <a:latin typeface="+mn-lt"/>
              </a:rPr>
              <a:t>We also have some really great videos on Super PACs.</a:t>
            </a:r>
          </a:p>
          <a:p>
            <a:pPr lvl="0"/>
            <a:endParaRPr lang="en-US" dirty="0" smtClean="0">
              <a:latin typeface="+mn-lt"/>
            </a:endParaRPr>
          </a:p>
          <a:p>
            <a:pPr lvl="0"/>
            <a:r>
              <a:rPr lang="en-US" dirty="0" smtClean="0">
                <a:latin typeface="+mn-lt"/>
              </a:rPr>
              <a:t>To go along with these terms and concepts, we have a variety of Lesson plans:  for classroom use, just about all of them incorporate a multi-media piece, designed for different age groups (grades 3-6, middle school, and 9-12)</a:t>
            </a:r>
          </a:p>
          <a:p>
            <a:pPr eaLnBrk="1" hangingPunct="1">
              <a:lnSpc>
                <a:spcPct val="90000"/>
              </a:lnSpc>
            </a:pPr>
            <a:endParaRPr lang="en-US" sz="2000" dirty="0" smtClean="0">
              <a:ea typeface="ＭＳ Ｐゴシック" pitchFamily="34" charset="-128"/>
              <a:cs typeface="Calibri" pitchFamily="34" charset="0"/>
            </a:endParaRPr>
          </a:p>
          <a:p>
            <a:pPr eaLnBrk="1" hangingPunct="1">
              <a:lnSpc>
                <a:spcPct val="90000"/>
              </a:lnSpc>
            </a:pPr>
            <a:r>
              <a:rPr lang="en-US" sz="2000" dirty="0" smtClean="0">
                <a:ea typeface="ＭＳ Ｐゴシック" pitchFamily="34" charset="-128"/>
                <a:cs typeface="Calibri" pitchFamily="34" charset="0"/>
              </a:rPr>
              <a:t>Overview:</a:t>
            </a:r>
          </a:p>
          <a:p>
            <a:pPr marL="349175" indent="-349175" eaLnBrk="1" hangingPunct="1">
              <a:lnSpc>
                <a:spcPct val="90000"/>
              </a:lnSpc>
              <a:buFontTx/>
              <a:buChar char="•"/>
            </a:pPr>
            <a:r>
              <a:rPr lang="en-US" sz="2000" dirty="0" smtClean="0">
                <a:ea typeface="ＭＳ Ｐゴシック" pitchFamily="34" charset="-128"/>
                <a:cs typeface="Calibri" pitchFamily="34" charset="0"/>
              </a:rPr>
              <a:t>Glossary of terms and concepts relating to the presidential election in the united states </a:t>
            </a:r>
          </a:p>
          <a:p>
            <a:pPr marL="349175" indent="-349175" eaLnBrk="1" hangingPunct="1">
              <a:lnSpc>
                <a:spcPct val="90000"/>
              </a:lnSpc>
              <a:buFontTx/>
              <a:buChar char="•"/>
            </a:pPr>
            <a:r>
              <a:rPr lang="en-US" sz="2000" dirty="0" smtClean="0">
                <a:ea typeface="ＭＳ Ｐゴシック" pitchFamily="34" charset="-128"/>
                <a:cs typeface="Calibri" pitchFamily="34" charset="0"/>
              </a:rPr>
              <a:t>Components: Vocabulary words &amp; definitions; Videos/animations/audio files; Real world and historical examples</a:t>
            </a:r>
          </a:p>
          <a:p>
            <a:pPr marL="349175" indent="-349175" eaLnBrk="1" hangingPunct="1">
              <a:lnSpc>
                <a:spcPct val="90000"/>
              </a:lnSpc>
              <a:buFontTx/>
              <a:buChar char="•"/>
            </a:pPr>
            <a:r>
              <a:rPr lang="en-US" sz="2000" dirty="0" smtClean="0">
                <a:ea typeface="ＭＳ Ｐゴシック" pitchFamily="34" charset="-128"/>
                <a:cs typeface="Calibri" pitchFamily="34" charset="0"/>
              </a:rPr>
              <a:t>Examples include: Rights, 1</a:t>
            </a:r>
            <a:r>
              <a:rPr lang="en-US" sz="2000" baseline="30000" dirty="0" smtClean="0">
                <a:ea typeface="ＭＳ Ｐゴシック" pitchFamily="34" charset="-128"/>
                <a:cs typeface="Calibri" pitchFamily="34" charset="0"/>
              </a:rPr>
              <a:t>st</a:t>
            </a:r>
            <a:r>
              <a:rPr lang="en-US" sz="2000" dirty="0" smtClean="0">
                <a:ea typeface="ＭＳ Ｐゴシック" pitchFamily="34" charset="-128"/>
                <a:cs typeface="Calibri" pitchFamily="34" charset="0"/>
              </a:rPr>
              <a:t> Amendment, Constitutional Democracy, Campaign Strategy: PAC, Super PAC, FEC, Political Messaging, Grassroots Organizing, Get out the Vote, Opinion Polls, Primary, Caucus, Delegates, </a:t>
            </a:r>
            <a:r>
              <a:rPr lang="en-US" sz="2000" dirty="0" err="1" smtClean="0">
                <a:ea typeface="ＭＳ Ｐゴシック" pitchFamily="34" charset="-128"/>
                <a:cs typeface="Calibri" pitchFamily="34" charset="0"/>
              </a:rPr>
              <a:t>Superdelegates</a:t>
            </a:r>
            <a:r>
              <a:rPr lang="en-US" sz="2000" dirty="0" smtClean="0">
                <a:ea typeface="ＭＳ Ｐゴシック" pitchFamily="34" charset="-128"/>
                <a:cs typeface="Calibri" pitchFamily="34" charset="0"/>
              </a:rPr>
              <a:t>, Conventions, Party Platform, electoral college, battleground states</a:t>
            </a:r>
          </a:p>
          <a:p>
            <a:pPr marL="349175" indent="-349175" eaLnBrk="1" hangingPunct="1">
              <a:lnSpc>
                <a:spcPct val="90000"/>
              </a:lnSpc>
              <a:buFontTx/>
              <a:buChar char="•"/>
            </a:pPr>
            <a:r>
              <a:rPr lang="en-US" sz="2900" dirty="0" smtClean="0">
                <a:ea typeface="ＭＳ Ｐゴシック" pitchFamily="34" charset="-128"/>
                <a:cs typeface="Calibri" pitchFamily="34" charset="0"/>
              </a:rPr>
              <a:t>Lesson plans with a multi-media component</a:t>
            </a:r>
          </a:p>
          <a:p>
            <a:pPr marL="349175" indent="-349175" eaLnBrk="1" hangingPunct="1">
              <a:lnSpc>
                <a:spcPct val="90000"/>
              </a:lnSpc>
              <a:buFontTx/>
              <a:buChar char="•"/>
            </a:pPr>
            <a:r>
              <a:rPr lang="en-US" sz="2900" dirty="0" smtClean="0">
                <a:ea typeface="ＭＳ Ｐゴシック" pitchFamily="34" charset="-128"/>
                <a:cs typeface="Calibri" pitchFamily="34" charset="0"/>
              </a:rPr>
              <a:t>Contributors include POV, </a:t>
            </a:r>
            <a:r>
              <a:rPr lang="en-US" sz="2900" dirty="0" err="1" smtClean="0">
                <a:ea typeface="ＭＳ Ｐゴシック" pitchFamily="34" charset="-128"/>
                <a:cs typeface="Calibri" pitchFamily="34" charset="0"/>
              </a:rPr>
              <a:t>NewsHour</a:t>
            </a:r>
            <a:r>
              <a:rPr lang="en-US" sz="2900" dirty="0" smtClean="0">
                <a:ea typeface="ＭＳ Ｐゴシック" pitchFamily="34" charset="-128"/>
                <a:cs typeface="Calibri" pitchFamily="34" charset="0"/>
              </a:rPr>
              <a:t>, Frontline, WGBH and more. </a:t>
            </a:r>
          </a:p>
          <a:p>
            <a:pPr marL="349175" indent="-349175" eaLnBrk="1" hangingPunct="1">
              <a:lnSpc>
                <a:spcPct val="90000"/>
              </a:lnSpc>
              <a:buFontTx/>
              <a:buChar char="•"/>
            </a:pPr>
            <a:r>
              <a:rPr lang="en-US" sz="2900" dirty="0" smtClean="0">
                <a:ea typeface="ＭＳ Ｐゴシック" pitchFamily="34" charset="-128"/>
                <a:cs typeface="Calibri" pitchFamily="34" charset="0"/>
              </a:rPr>
              <a:t>For use in grades 3-12</a:t>
            </a:r>
          </a:p>
          <a:p>
            <a:pPr marL="349175" indent="-349175" eaLnBrk="1" hangingPunct="1">
              <a:lnSpc>
                <a:spcPct val="90000"/>
              </a:lnSpc>
              <a:buFontTx/>
              <a:buChar char="•"/>
            </a:pPr>
            <a:r>
              <a:rPr lang="en-US" sz="2900" dirty="0" smtClean="0">
                <a:ea typeface="ＭＳ Ｐゴシック" pitchFamily="34" charset="-128"/>
                <a:cs typeface="Calibri" pitchFamily="34" charset="0"/>
              </a:rPr>
              <a:t>Topics include:</a:t>
            </a:r>
          </a:p>
          <a:p>
            <a:pPr marL="640154" lvl="1" indent="-174588" eaLnBrk="1" hangingPunct="1">
              <a:lnSpc>
                <a:spcPct val="90000"/>
              </a:lnSpc>
              <a:buFontTx/>
              <a:buChar char="•"/>
            </a:pPr>
            <a:r>
              <a:rPr lang="en-US" i="1" u="sng" dirty="0" smtClean="0">
                <a:ea typeface="ＭＳ Ｐゴシック" pitchFamily="34" charset="-128"/>
                <a:cs typeface="Calibri" pitchFamily="34" charset="0"/>
              </a:rPr>
              <a:t>Citizens United v. FEC</a:t>
            </a:r>
          </a:p>
          <a:p>
            <a:pPr marL="640154" lvl="1" indent="-174588" eaLnBrk="1" hangingPunct="1">
              <a:lnSpc>
                <a:spcPct val="90000"/>
              </a:lnSpc>
              <a:buFontTx/>
              <a:buChar char="•"/>
            </a:pPr>
            <a:r>
              <a:rPr lang="en-US" dirty="0" smtClean="0">
                <a:ea typeface="ＭＳ Ｐゴシック" pitchFamily="34" charset="-128"/>
                <a:cs typeface="Calibri" pitchFamily="34" charset="0"/>
              </a:rPr>
              <a:t>Duties of the President</a:t>
            </a:r>
          </a:p>
          <a:p>
            <a:pPr marL="640154" lvl="1" indent="-174588" eaLnBrk="1" hangingPunct="1">
              <a:lnSpc>
                <a:spcPct val="90000"/>
              </a:lnSpc>
              <a:buFontTx/>
              <a:buChar char="•"/>
            </a:pPr>
            <a:r>
              <a:rPr lang="en-US" dirty="0" smtClean="0">
                <a:ea typeface="ＭＳ Ｐゴシック" pitchFamily="34" charset="-128"/>
                <a:cs typeface="Calibri" pitchFamily="34" charset="0"/>
              </a:rPr>
              <a:t>The Electoral College</a:t>
            </a:r>
          </a:p>
          <a:p>
            <a:pPr marL="640154" lvl="1" indent="-174588" eaLnBrk="1" hangingPunct="1">
              <a:lnSpc>
                <a:spcPct val="90000"/>
              </a:lnSpc>
              <a:buFontTx/>
              <a:buChar char="•"/>
            </a:pPr>
            <a:r>
              <a:rPr lang="en-US" dirty="0" smtClean="0">
                <a:ea typeface="ＭＳ Ｐゴシック" pitchFamily="34" charset="-128"/>
                <a:cs typeface="Calibri" pitchFamily="34" charset="0"/>
              </a:rPr>
              <a:t>Voting Rights</a:t>
            </a:r>
          </a:p>
          <a:p>
            <a:pPr marL="640154" lvl="1" indent="-174588" eaLnBrk="1" hangingPunct="1">
              <a:lnSpc>
                <a:spcPct val="90000"/>
              </a:lnSpc>
              <a:buFontTx/>
              <a:buChar char="•"/>
            </a:pPr>
            <a:r>
              <a:rPr lang="en-US" dirty="0" smtClean="0">
                <a:ea typeface="ＭＳ Ｐゴシック" pitchFamily="34" charset="-128"/>
                <a:cs typeface="Calibri" pitchFamily="34" charset="0"/>
              </a:rPr>
              <a:t>Presidential Debates</a:t>
            </a:r>
          </a:p>
          <a:p>
            <a:pPr marL="349175" indent="-349175" eaLnBrk="1" hangingPunct="1">
              <a:lnSpc>
                <a:spcPct val="90000"/>
              </a:lnSpc>
              <a:buFontTx/>
              <a:buChar char="•"/>
            </a:pPr>
            <a:endParaRPr lang="en-US" sz="2000" dirty="0" smtClean="0">
              <a:ea typeface="ＭＳ Ｐゴシック" pitchFamily="34" charset="-128"/>
              <a:cs typeface="Calibri" pitchFamily="34" charset="0"/>
            </a:endParaRPr>
          </a:p>
        </p:txBody>
      </p:sp>
      <p:sp>
        <p:nvSpPr>
          <p:cNvPr id="235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6546" indent="-290979">
              <a:defRPr sz="2400">
                <a:solidFill>
                  <a:schemeClr val="tx1"/>
                </a:solidFill>
                <a:latin typeface="Arial" pitchFamily="34" charset="0"/>
                <a:ea typeface="ＭＳ Ｐゴシック" pitchFamily="34" charset="-128"/>
              </a:defRPr>
            </a:lvl2pPr>
            <a:lvl3pPr marL="1163917" indent="-232783">
              <a:defRPr sz="2400">
                <a:solidFill>
                  <a:schemeClr val="tx1"/>
                </a:solidFill>
                <a:latin typeface="Arial" pitchFamily="34" charset="0"/>
                <a:ea typeface="ＭＳ Ｐゴシック" pitchFamily="34" charset="-128"/>
              </a:defRPr>
            </a:lvl3pPr>
            <a:lvl4pPr marL="1629484" indent="-232783">
              <a:defRPr sz="2400">
                <a:solidFill>
                  <a:schemeClr val="tx1"/>
                </a:solidFill>
                <a:latin typeface="Arial" pitchFamily="34" charset="0"/>
                <a:ea typeface="ＭＳ Ｐゴシック" pitchFamily="34" charset="-128"/>
              </a:defRPr>
            </a:lvl4pPr>
            <a:lvl5pPr marL="2095050" indent="-232783">
              <a:defRPr sz="2400">
                <a:solidFill>
                  <a:schemeClr val="tx1"/>
                </a:solidFill>
                <a:latin typeface="Arial" pitchFamily="34" charset="0"/>
                <a:ea typeface="ＭＳ Ｐゴシック" pitchFamily="34" charset="-128"/>
              </a:defRPr>
            </a:lvl5pPr>
            <a:lvl6pPr marL="2560617" indent="-23278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6184" indent="-23278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1751" indent="-23278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57317" indent="-23278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A64E307-94D4-4917-88EF-6CC23C794D14}" type="slidenum">
              <a:rPr lang="en-US" sz="1200">
                <a:solidFill>
                  <a:prstClr val="black"/>
                </a:solidFill>
              </a:rPr>
              <a:pPr/>
              <a:t>8</a:t>
            </a:fld>
            <a:endParaRPr lang="en-US" sz="1200"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en-US" smtClean="0"/>
          </a:p>
        </p:txBody>
      </p:sp>
      <p:sp>
        <p:nvSpPr>
          <p:cNvPr id="64516" name="Slide Number Placeholder 3"/>
          <p:cNvSpPr txBox="1">
            <a:spLocks noGrp="1"/>
          </p:cNvSpPr>
          <p:nvPr/>
        </p:nvSpPr>
        <p:spPr bwMode="auto">
          <a:xfrm>
            <a:off x="3969139" y="8823723"/>
            <a:ext cx="3036464" cy="463154"/>
          </a:xfrm>
          <a:prstGeom prst="rect">
            <a:avLst/>
          </a:prstGeom>
          <a:noFill/>
          <a:ln w="9525">
            <a:noFill/>
            <a:miter lim="800000"/>
            <a:headEnd/>
            <a:tailEnd/>
          </a:ln>
        </p:spPr>
        <p:txBody>
          <a:bodyPr lIns="92285" tIns="46144" rIns="92285" bIns="46144" anchor="b"/>
          <a:lstStyle/>
          <a:p>
            <a:pPr algn="r" defTabSz="965200" eaLnBrk="1" hangingPunct="1"/>
            <a:fld id="{29FA5A0A-5B7D-433D-A212-898853291947}" type="slidenum">
              <a:rPr lang="en-US" sz="1200">
                <a:effectLst/>
                <a:latin typeface="Arial" pitchFamily="34" charset="0"/>
              </a:rPr>
              <a:pPr algn="r" defTabSz="965200" eaLnBrk="1" hangingPunct="1"/>
              <a:t>14</a:t>
            </a:fld>
            <a:endParaRPr lang="en-US" sz="1200">
              <a:effectLst/>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E85B23-B49E-493D-B62A-C5140ED6BBA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F420D8-D30B-42F4-8AD8-7E0FA3DDBBF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4CEB8B-0866-4051-BA8E-1F0033FD2E7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96875"/>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722438"/>
            <a:ext cx="8229600" cy="4525962"/>
          </a:xfrm>
        </p:spPr>
        <p:txBody>
          <a:bodyPr rtlCol="0">
            <a:normAutofit/>
          </a:bodyPr>
          <a:lstStyle/>
          <a:p>
            <a:pPr lvl="0"/>
            <a:endParaRPr lang="en-US" noProof="0" dirty="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B26D34-0E65-4882-B0B7-8D75691A03F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315A8E-D1C4-45AF-A6DB-00848F4E5DE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105A9F-CE43-4B9F-A93D-A3FA7B75D58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5A0ED4-C09D-4786-89ED-29689EE5677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702791-AA83-43D6-A6BA-8059914B536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49D8C8-A0DB-46E1-86CA-8A735DC5B08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txBox="1">
            <a:spLocks noGrp="1"/>
          </p:cNvSpPr>
          <p:nvPr userDrawn="1"/>
        </p:nvSpPr>
        <p:spPr bwMode="auto">
          <a:xfrm>
            <a:off x="3429000" y="6311900"/>
            <a:ext cx="2286000" cy="365125"/>
          </a:xfrm>
          <a:prstGeom prst="rect">
            <a:avLst/>
          </a:prstGeom>
          <a:noFill/>
          <a:ln>
            <a:noFill/>
          </a:ln>
          <a:extLst>
            <a:ext uri="{909E8E84-426E-40DD-AFC4-6F175D3DCCD1}"/>
            <a:ext uri="{91240B29-F687-4F45-9708-019B960494DF}"/>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smtClean="0">
                <a:solidFill>
                  <a:srgbClr val="ABA8A1"/>
                </a:solidFill>
                <a:latin typeface="Calibri" pitchFamily="34" charset="0"/>
                <a:cs typeface="Arial" charset="0"/>
              </a:rPr>
              <a:t>PBS Education: CONFIDENTIAL</a:t>
            </a:r>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EE7F8ECC-58FD-4DB9-AA59-80118D44B10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FABDEA-4158-4669-86EA-0904CF20EAC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AF8F0C-8B30-4223-94AB-24E4682DBF6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defRPr>
            </a:lvl1pPr>
          </a:lstStyle>
          <a:p>
            <a:pPr>
              <a:defRPr/>
            </a:pPr>
            <a:fld id="{42511829-F7A2-4056-837F-A89D1CC452EE}" type="slidenum">
              <a:rPr lang="en-US"/>
              <a:pPr>
                <a:defRPr/>
              </a:pPr>
              <a:t>‹#›</a:t>
            </a:fld>
            <a:endParaRPr lang="en-US" dirty="0"/>
          </a:p>
        </p:txBody>
      </p:sp>
      <p:pic>
        <p:nvPicPr>
          <p:cNvPr id="3079" name="Picture 7" descr="PBSED_bckgrnd2"/>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3080" name="Footer Placeholder 2"/>
          <p:cNvSpPr txBox="1">
            <a:spLocks noGrp="1"/>
          </p:cNvSpPr>
          <p:nvPr userDrawn="1"/>
        </p:nvSpPr>
        <p:spPr bwMode="auto">
          <a:xfrm>
            <a:off x="3429000" y="6311900"/>
            <a:ext cx="2286000" cy="365125"/>
          </a:xfrm>
          <a:prstGeom prst="rect">
            <a:avLst/>
          </a:prstGeom>
          <a:noFill/>
          <a:ln>
            <a:noFill/>
          </a:ln>
          <a:extLst>
            <a:ext uri="{909E8E84-426E-40DD-AFC4-6F175D3DCCD1}"/>
            <a:ext uri="{91240B29-F687-4F45-9708-019B960494DF}"/>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smtClean="0">
                <a:solidFill>
                  <a:srgbClr val="ABA8A1"/>
                </a:solidFill>
                <a:latin typeface="Calibri" pitchFamily="34" charset="0"/>
                <a:cs typeface="Arial" charset="0"/>
              </a:rPr>
              <a:t>PBS Education: CONFIDENTIAL</a:t>
            </a:r>
          </a:p>
        </p:txBody>
      </p:sp>
      <p:pic>
        <p:nvPicPr>
          <p:cNvPr id="3081" name="Picture 2"/>
          <p:cNvPicPr>
            <a:picLocks noChangeAspect="1" noChangeArrowheads="1"/>
          </p:cNvPicPr>
          <p:nvPr userDrawn="1"/>
        </p:nvPicPr>
        <p:blipFill>
          <a:blip r:embed="rId15" cstate="print"/>
          <a:srcRect r="6250" b="88542"/>
          <a:stretch>
            <a:fillRect/>
          </a:stretch>
        </p:blipFill>
        <p:spPr bwMode="auto">
          <a:xfrm>
            <a:off x="0" y="6019800"/>
            <a:ext cx="9144000"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70" r:id="rId7"/>
    <p:sldLayoutId id="2147483965" r:id="rId8"/>
    <p:sldLayoutId id="2147483966" r:id="rId9"/>
    <p:sldLayoutId id="2147483967" r:id="rId10"/>
    <p:sldLayoutId id="2147483968" r:id="rId11"/>
    <p:sldLayoutId id="214748396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central.org/"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rposton@knme.org" TargetMode="External"/><Relationship Id="rId2" Type="http://schemas.openxmlformats.org/officeDocument/2006/relationships/hyperlink" Target="http://www.nm.pbs.learningmedia.org/" TargetMode="External"/><Relationship Id="rId1" Type="http://schemas.openxmlformats.org/officeDocument/2006/relationships/slideLayout" Target="../slideLayouts/slideLayout6.xml"/><Relationship Id="rId4" Type="http://schemas.openxmlformats.org/officeDocument/2006/relationships/hyperlink" Target="mailto:lwyckoff@knme.org"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hyperlink" Target="http://www.newmexicopbs.org/" TargetMode="External"/><Relationship Id="rId2" Type="http://schemas.openxmlformats.org/officeDocument/2006/relationships/image" Target="../media/image3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905000"/>
            <a:ext cx="9144000" cy="3505200"/>
          </a:xfrm>
        </p:spPr>
        <p:txBody>
          <a:bodyPr>
            <a:normAutofit/>
          </a:bodyPr>
          <a:lstStyle/>
          <a:p>
            <a:pPr eaLnBrk="1" hangingPunct="1">
              <a:defRPr/>
            </a:pPr>
            <a:r>
              <a:rPr lang="en-US" b="1" i="1" dirty="0" smtClean="0">
                <a:latin typeface="Arial" charset="0"/>
                <a:cs typeface="Arial" charset="0"/>
              </a:rPr>
              <a:t>New Mexico PBS LearningMedia</a:t>
            </a:r>
            <a:r>
              <a:rPr lang="en-US" sz="4800" dirty="0" smtClean="0">
                <a:latin typeface="Arial" charset="0"/>
                <a:cs typeface="Arial" charset="0"/>
              </a:rPr>
              <a:t/>
            </a:r>
            <a:br>
              <a:rPr lang="en-US" sz="4800" dirty="0" smtClean="0">
                <a:latin typeface="Arial" charset="0"/>
                <a:cs typeface="Arial" charset="0"/>
              </a:rPr>
            </a:br>
            <a:r>
              <a:rPr lang="en-US" b="1" dirty="0" smtClean="0">
                <a:latin typeface="Arial" charset="0"/>
                <a:cs typeface="Arial" charset="0"/>
              </a:rPr>
              <a:t>And Other </a:t>
            </a:r>
            <a:br>
              <a:rPr lang="en-US" b="1" dirty="0" smtClean="0">
                <a:latin typeface="Arial" charset="0"/>
                <a:cs typeface="Arial" charset="0"/>
              </a:rPr>
            </a:br>
            <a:r>
              <a:rPr lang="en-US" b="1" dirty="0" smtClean="0">
                <a:latin typeface="Arial" charset="0"/>
                <a:cs typeface="Arial" charset="0"/>
              </a:rPr>
              <a:t>Educational Media Resources</a:t>
            </a:r>
            <a:r>
              <a:rPr lang="en-US" sz="3600" dirty="0" smtClean="0">
                <a:latin typeface="Arial" charset="0"/>
                <a:cs typeface="Arial" charset="0"/>
              </a:rPr>
              <a:t/>
            </a:r>
            <a:br>
              <a:rPr lang="en-US" sz="3600" dirty="0" smtClean="0">
                <a:latin typeface="Arial" charset="0"/>
                <a:cs typeface="Arial" charset="0"/>
              </a:rPr>
            </a:br>
            <a:r>
              <a:rPr lang="en-US" sz="3600" dirty="0" smtClean="0">
                <a:latin typeface="Arial" charset="0"/>
                <a:cs typeface="Arial" charset="0"/>
              </a:rPr>
              <a:t>December 4, </a:t>
            </a:r>
            <a:r>
              <a:rPr lang="en-US" sz="3600" dirty="0" smtClean="0">
                <a:latin typeface="Arial" charset="0"/>
                <a:cs typeface="Arial" charset="0"/>
              </a:rPr>
              <a:t>2012</a:t>
            </a:r>
            <a:endParaRPr lang="en-US" sz="2800" dirty="0" smtClean="0">
              <a:latin typeface="Arial" charset="0"/>
              <a:cs typeface="Arial" charset="0"/>
            </a:endParaRPr>
          </a:p>
        </p:txBody>
      </p:sp>
      <p:pic>
        <p:nvPicPr>
          <p:cNvPr id="3" name="Picture 2" descr="newmexicoPBS_LogoColor.jpg"/>
          <p:cNvPicPr>
            <a:picLocks noChangeAspect="1"/>
          </p:cNvPicPr>
          <p:nvPr/>
        </p:nvPicPr>
        <p:blipFill>
          <a:blip r:embed="rId2" cstate="print"/>
          <a:stretch>
            <a:fillRect/>
          </a:stretch>
        </p:blipFill>
        <p:spPr>
          <a:xfrm>
            <a:off x="457200" y="304800"/>
            <a:ext cx="8458200" cy="1752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t="11458" r="3906" b="4167"/>
          <a:stretch>
            <a:fillRect/>
          </a:stretch>
        </p:blipFill>
        <p:spPr bwMode="auto">
          <a:xfrm>
            <a:off x="0" y="304800"/>
            <a:ext cx="9144000" cy="6021658"/>
          </a:xfrm>
          <a:prstGeom prst="rect">
            <a:avLst/>
          </a:prstGeom>
          <a:noFill/>
          <a:ln w="9525">
            <a:noFill/>
            <a:miter lim="800000"/>
            <a:headEnd/>
            <a:tailEnd/>
          </a:ln>
        </p:spPr>
      </p:pic>
      <p:sp>
        <p:nvSpPr>
          <p:cNvPr id="3" name="TextBox 2"/>
          <p:cNvSpPr txBox="1"/>
          <p:nvPr/>
        </p:nvSpPr>
        <p:spPr>
          <a:xfrm>
            <a:off x="2895600" y="4876800"/>
            <a:ext cx="4267200" cy="369332"/>
          </a:xfrm>
          <a:prstGeom prst="rect">
            <a:avLst/>
          </a:prstGeom>
          <a:noFill/>
        </p:spPr>
        <p:txBody>
          <a:bodyPr wrap="square" rtlCol="0">
            <a:spAutoFit/>
          </a:bodyPr>
          <a:lstStyle/>
          <a:p>
            <a:r>
              <a:rPr lang="en-US" dirty="0" smtClean="0">
                <a:hlinkClick r:id="rId3"/>
              </a:rPr>
              <a:t>http://www.science-central.org/</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2800" b="1" dirty="0" smtClean="0">
                <a:solidFill>
                  <a:schemeClr val="accent1"/>
                </a:solidFill>
              </a:rPr>
              <a:t>Whole Child </a:t>
            </a:r>
            <a:r>
              <a:rPr lang="en-US" sz="2800" b="1" dirty="0" smtClean="0">
                <a:solidFill>
                  <a:schemeClr val="accent1"/>
                </a:solidFill>
              </a:rPr>
              <a:t>Curriculum for ages 2-8</a:t>
            </a:r>
            <a:r>
              <a:rPr lang="en-US" sz="1800" dirty="0" smtClean="0"/>
              <a:t/>
            </a:r>
            <a:br>
              <a:rPr lang="en-US" sz="1800" dirty="0" smtClean="0"/>
            </a:br>
            <a:r>
              <a:rPr lang="en-US" sz="2400" dirty="0" smtClean="0"/>
              <a:t>Social-emotional, Math &amp; Engineering, Literacy, </a:t>
            </a:r>
            <a:br>
              <a:rPr lang="en-US" sz="2400" dirty="0" smtClean="0"/>
            </a:br>
            <a:r>
              <a:rPr lang="en-US" sz="2400" dirty="0" smtClean="0"/>
              <a:t>Natural Science &amp; Nature, Science, Music &amp; Language</a:t>
            </a:r>
            <a:r>
              <a:rPr lang="en-US" sz="1800" dirty="0" smtClean="0"/>
              <a:t/>
            </a:r>
            <a:br>
              <a:rPr lang="en-US" sz="1800" dirty="0" smtClean="0"/>
            </a:br>
            <a:endParaRPr lang="en-US" sz="1800" dirty="0"/>
          </a:p>
        </p:txBody>
      </p:sp>
      <p:pic>
        <p:nvPicPr>
          <p:cNvPr id="22530" name="Picture 2"/>
          <p:cNvPicPr>
            <a:picLocks noChangeAspect="1" noChangeArrowheads="1"/>
          </p:cNvPicPr>
          <p:nvPr/>
        </p:nvPicPr>
        <p:blipFill>
          <a:blip r:embed="rId2" cstate="print"/>
          <a:srcRect l="50000" t="21875" r="6250" b="27142"/>
          <a:stretch>
            <a:fillRect/>
          </a:stretch>
        </p:blipFill>
        <p:spPr bwMode="auto">
          <a:xfrm>
            <a:off x="2743200" y="1524000"/>
            <a:ext cx="4882444" cy="4267200"/>
          </a:xfrm>
          <a:prstGeom prst="rect">
            <a:avLst/>
          </a:prstGeom>
          <a:noFill/>
          <a:ln w="9525">
            <a:noFill/>
            <a:miter lim="800000"/>
            <a:headEnd/>
            <a:tailEnd/>
          </a:ln>
        </p:spPr>
      </p:pic>
      <p:sp>
        <p:nvSpPr>
          <p:cNvPr id="4" name="TextBox 3"/>
          <p:cNvSpPr txBox="1"/>
          <p:nvPr/>
        </p:nvSpPr>
        <p:spPr>
          <a:xfrm>
            <a:off x="228600" y="2286000"/>
            <a:ext cx="2362200" cy="1569660"/>
          </a:xfrm>
          <a:prstGeom prst="rect">
            <a:avLst/>
          </a:prstGeom>
          <a:noFill/>
        </p:spPr>
        <p:txBody>
          <a:bodyPr wrap="square" rtlCol="0">
            <a:spAutoFit/>
          </a:bodyPr>
          <a:lstStyle/>
          <a:p>
            <a:r>
              <a:rPr lang="en-US" sz="3200" b="1" dirty="0" smtClean="0">
                <a:solidFill>
                  <a:schemeClr val="accent1"/>
                </a:solidFill>
              </a:rPr>
              <a:t>America’s Largest Classroom</a:t>
            </a:r>
            <a:endParaRPr lang="en-US" sz="3200" b="1" dirty="0">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Interactive Games and Apps PK-3</a:t>
            </a:r>
            <a:endParaRPr lang="en-US" dirty="0"/>
          </a:p>
        </p:txBody>
      </p:sp>
      <p:pic>
        <p:nvPicPr>
          <p:cNvPr id="21506" name="Picture 2"/>
          <p:cNvPicPr>
            <a:picLocks noGrp="1" noChangeAspect="1" noChangeArrowheads="1"/>
          </p:cNvPicPr>
          <p:nvPr>
            <p:ph idx="1"/>
          </p:nvPr>
        </p:nvPicPr>
        <p:blipFill>
          <a:blip r:embed="rId2" cstate="print"/>
          <a:srcRect t="16836" r="1731" b="37706"/>
          <a:stretch>
            <a:fillRect/>
          </a:stretch>
        </p:blipFill>
        <p:spPr bwMode="auto">
          <a:xfrm>
            <a:off x="762000" y="1143000"/>
            <a:ext cx="7718611" cy="2677886"/>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l="3125" t="46875" r="3906" b="28125"/>
          <a:stretch>
            <a:fillRect/>
          </a:stretch>
        </p:blipFill>
        <p:spPr bwMode="auto">
          <a:xfrm>
            <a:off x="228600" y="4038600"/>
            <a:ext cx="8689975" cy="1752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Interactive Games 5</a:t>
            </a:r>
            <a:r>
              <a:rPr lang="en-US" baseline="30000" dirty="0" smtClean="0"/>
              <a:t>th</a:t>
            </a:r>
            <a:r>
              <a:rPr lang="en-US" dirty="0" smtClean="0"/>
              <a:t> – 8</a:t>
            </a:r>
            <a:r>
              <a:rPr lang="en-US" baseline="30000" dirty="0" smtClean="0"/>
              <a:t>th</a:t>
            </a:r>
            <a:r>
              <a:rPr lang="en-US" dirty="0" smtClean="0"/>
              <a:t> Grades</a:t>
            </a:r>
            <a:endParaRPr lang="en-US" dirty="0"/>
          </a:p>
        </p:txBody>
      </p:sp>
      <p:pic>
        <p:nvPicPr>
          <p:cNvPr id="7" name="Picture 2" descr="https://fbcdn-sphotos-a.akamaihd.net/hphotos-ak-snc7/296885_242085882496871_116433801728747_685166_7513634_n.jpg"/>
          <p:cNvPicPr>
            <a:picLocks noChangeAspect="1" noChangeArrowheads="1"/>
          </p:cNvPicPr>
          <p:nvPr/>
        </p:nvPicPr>
        <p:blipFill>
          <a:blip r:embed="rId2" cstate="print"/>
          <a:srcRect r="2061"/>
          <a:stretch>
            <a:fillRect/>
          </a:stretch>
        </p:blipFill>
        <p:spPr bwMode="auto">
          <a:xfrm>
            <a:off x="762000" y="914400"/>
            <a:ext cx="7696200" cy="50419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M:\Edoutrch\Mission America\Mission 2\Design Assets\Escape Images\rankin.png"/>
          <p:cNvPicPr>
            <a:picLocks noChangeAspect="1" noChangeArrowheads="1"/>
          </p:cNvPicPr>
          <p:nvPr/>
        </p:nvPicPr>
        <p:blipFill>
          <a:blip r:embed="rId3" cstate="print"/>
          <a:srcRect/>
          <a:stretch>
            <a:fillRect/>
          </a:stretch>
        </p:blipFill>
        <p:spPr bwMode="auto">
          <a:xfrm>
            <a:off x="5181600" y="919163"/>
            <a:ext cx="2895600" cy="4881562"/>
          </a:xfrm>
          <a:prstGeom prst="rect">
            <a:avLst/>
          </a:prstGeom>
          <a:noFill/>
          <a:ln w="9525">
            <a:noFill/>
            <a:miter lim="800000"/>
            <a:headEnd/>
            <a:tailEnd/>
          </a:ln>
        </p:spPr>
      </p:pic>
      <p:pic>
        <p:nvPicPr>
          <p:cNvPr id="17411" name="Picture 4"/>
          <p:cNvPicPr>
            <a:picLocks noChangeAspect="1" noChangeArrowheads="1"/>
          </p:cNvPicPr>
          <p:nvPr/>
        </p:nvPicPr>
        <p:blipFill>
          <a:blip r:embed="rId4" cstate="print"/>
          <a:srcRect/>
          <a:stretch>
            <a:fillRect/>
          </a:stretch>
        </p:blipFill>
        <p:spPr bwMode="auto">
          <a:xfrm>
            <a:off x="838200" y="1379538"/>
            <a:ext cx="3962400" cy="3962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cstate="print"/>
          <a:srcRect l="3125" t="15625" r="5469" b="12500"/>
          <a:stretch>
            <a:fillRect/>
          </a:stretch>
        </p:blipFill>
        <p:spPr bwMode="auto">
          <a:xfrm>
            <a:off x="0" y="609600"/>
            <a:ext cx="9173817" cy="5410200"/>
          </a:xfrm>
          <a:prstGeom prst="rect">
            <a:avLst/>
          </a:prstGeom>
          <a:noFill/>
          <a:ln w="9525">
            <a:noFill/>
            <a:miter lim="800000"/>
            <a:headEnd/>
            <a:tailEnd/>
          </a:ln>
        </p:spPr>
      </p:pic>
      <p:sp>
        <p:nvSpPr>
          <p:cNvPr id="5" name="Rectangle 4"/>
          <p:cNvSpPr/>
          <p:nvPr/>
        </p:nvSpPr>
        <p:spPr>
          <a:xfrm>
            <a:off x="1371600" y="152400"/>
            <a:ext cx="6964675" cy="523220"/>
          </a:xfrm>
          <a:prstGeom prst="rect">
            <a:avLst/>
          </a:prstGeom>
        </p:spPr>
        <p:txBody>
          <a:bodyPr wrap="square">
            <a:spAutoFit/>
          </a:bodyPr>
          <a:lstStyle/>
          <a:p>
            <a:r>
              <a:rPr lang="en-US" sz="2800" dirty="0" smtClean="0"/>
              <a:t>Video and Interactives High School Level</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l="13281" t="12500" r="16406" b="6250"/>
          <a:stretch>
            <a:fillRect/>
          </a:stretch>
        </p:blipFill>
        <p:spPr bwMode="auto">
          <a:xfrm>
            <a:off x="533400" y="0"/>
            <a:ext cx="7772400" cy="673608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5400" dirty="0" smtClean="0">
                <a:solidFill>
                  <a:srgbClr val="FF0000"/>
                </a:solidFill>
              </a:rPr>
              <a:t>Register Now</a:t>
            </a:r>
            <a:endParaRPr lang="en-US" sz="5400" dirty="0">
              <a:solidFill>
                <a:srgbClr val="FF0000"/>
              </a:solidFill>
            </a:endParaRPr>
          </a:p>
        </p:txBody>
      </p:sp>
      <p:sp>
        <p:nvSpPr>
          <p:cNvPr id="3" name="TextBox 2"/>
          <p:cNvSpPr txBox="1"/>
          <p:nvPr/>
        </p:nvSpPr>
        <p:spPr>
          <a:xfrm>
            <a:off x="609600" y="1066800"/>
            <a:ext cx="8077200" cy="1046440"/>
          </a:xfrm>
          <a:prstGeom prst="rect">
            <a:avLst/>
          </a:prstGeom>
          <a:noFill/>
        </p:spPr>
        <p:txBody>
          <a:bodyPr wrap="square" rtlCol="0">
            <a:spAutoFit/>
          </a:bodyPr>
          <a:lstStyle/>
          <a:p>
            <a:r>
              <a:rPr lang="en-US" sz="4400" dirty="0" smtClean="0">
                <a:hlinkClick r:id="rId2"/>
              </a:rPr>
              <a:t>www.nm.pbs.learningmedia.org</a:t>
            </a:r>
            <a:r>
              <a:rPr lang="en-US" sz="4400" dirty="0" smtClean="0"/>
              <a:t>                </a:t>
            </a:r>
          </a:p>
          <a:p>
            <a:endParaRPr lang="en-US" dirty="0"/>
          </a:p>
        </p:txBody>
      </p:sp>
      <p:sp>
        <p:nvSpPr>
          <p:cNvPr id="4" name="Content Placeholder 2"/>
          <p:cNvSpPr txBox="1">
            <a:spLocks/>
          </p:cNvSpPr>
          <p:nvPr/>
        </p:nvSpPr>
        <p:spPr>
          <a:xfrm>
            <a:off x="228600" y="2133600"/>
            <a:ext cx="8763000" cy="39624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Rose Poston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Teacher Professional Development, Technology Training, TeacherLine</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277-2396 </a:t>
            </a:r>
            <a:r>
              <a:rPr kumimoji="0" lang="en-US" sz="3200" b="0" i="0" u="none" strike="noStrike" kern="1200" cap="none" spc="0" normalizeH="0" baseline="0" noProof="0" dirty="0" smtClean="0">
                <a:ln>
                  <a:noFill/>
                </a:ln>
                <a:solidFill>
                  <a:schemeClr val="tx1"/>
                </a:solidFill>
                <a:effectLst/>
                <a:uLnTx/>
                <a:uFillTx/>
                <a:latin typeface="+mn-lt"/>
                <a:ea typeface="+mn-ea"/>
                <a:cs typeface="+mn-cs"/>
                <a:hlinkClick r:id="rId3"/>
              </a:rPr>
              <a:t>rposton@knme.org</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Laurel Wyckoff</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PBS LearningMedia, Community Engagement, American Graduate</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277-8296 </a:t>
            </a:r>
            <a:r>
              <a:rPr kumimoji="0" lang="en-US" sz="3200" b="0" i="0" u="none" strike="noStrike" kern="1200" cap="none" spc="0" normalizeH="0" baseline="0" noProof="0" dirty="0" smtClean="0">
                <a:ln>
                  <a:noFill/>
                </a:ln>
                <a:solidFill>
                  <a:schemeClr val="tx1"/>
                </a:solidFill>
                <a:effectLst/>
                <a:uLnTx/>
                <a:uFillTx/>
                <a:latin typeface="+mn-lt"/>
                <a:ea typeface="+mn-ea"/>
                <a:cs typeface="+mn-cs"/>
                <a:hlinkClick r:id="rId4"/>
              </a:rPr>
              <a:t>lwyckoff@knme.org</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r>
              <a:rPr lang="en-US" sz="3200" b="1" dirty="0" smtClean="0">
                <a:solidFill>
                  <a:schemeClr val="accent1"/>
                </a:solidFill>
                <a:latin typeface="+mn-lt"/>
              </a:rPr>
              <a:t>www.newmexicopbs.org</a:t>
            </a:r>
            <a:endParaRPr kumimoji="0" lang="en-US" sz="3200" b="1"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p:cNvSpPr>
          <p:nvPr/>
        </p:nvSpPr>
        <p:spPr bwMode="auto">
          <a:xfrm>
            <a:off x="0" y="228600"/>
            <a:ext cx="9144000" cy="1295400"/>
          </a:xfrm>
          <a:prstGeom prst="rect">
            <a:avLst/>
          </a:prstGeom>
          <a:noFill/>
          <a:ln w="9525">
            <a:noFill/>
            <a:miter lim="800000"/>
            <a:headEnd/>
            <a:tailEnd/>
          </a:ln>
        </p:spPr>
        <p:txBody>
          <a:bodyPr anchor="ctr"/>
          <a:lstStyle/>
          <a:p>
            <a:pPr algn="ctr"/>
            <a:r>
              <a:rPr lang="en-US" sz="4400" b="1" dirty="0" smtClean="0">
                <a:solidFill>
                  <a:srgbClr val="056491"/>
                </a:solidFill>
                <a:cs typeface="Arial" charset="0"/>
              </a:rPr>
              <a:t>20,000 +FREE Resources </a:t>
            </a:r>
          </a:p>
          <a:p>
            <a:pPr algn="ctr"/>
            <a:r>
              <a:rPr lang="en-US" sz="4400" b="1" dirty="0" smtClean="0">
                <a:solidFill>
                  <a:srgbClr val="056491"/>
                </a:solidFill>
                <a:cs typeface="Arial" charset="0"/>
              </a:rPr>
              <a:t>By Subject</a:t>
            </a:r>
            <a:endParaRPr lang="en-US" sz="4400" b="1" dirty="0">
              <a:solidFill>
                <a:srgbClr val="056491"/>
              </a:solidFill>
              <a:cs typeface="Arial" charset="0"/>
            </a:endParaRPr>
          </a:p>
        </p:txBody>
      </p:sp>
      <p:graphicFrame>
        <p:nvGraphicFramePr>
          <p:cNvPr id="4" name="Object 1"/>
          <p:cNvGraphicFramePr>
            <a:graphicFrameLocks/>
          </p:cNvGraphicFramePr>
          <p:nvPr>
            <p:extLst>
              <p:ext uri="{D42A27DB-BD31-4B8C-83A1-F6EECF244321}">
                <p14:modId xmlns="" xmlns:p14="http://schemas.microsoft.com/office/powerpoint/2010/main" xmlns:mv="urn:schemas-microsoft-com:mac:vml" xmlns:mc="http://schemas.openxmlformats.org/markup-compatibility/2006" val="2877016452"/>
              </p:ext>
            </p:extLst>
          </p:nvPr>
        </p:nvGraphicFramePr>
        <p:xfrm>
          <a:off x="-457200" y="990600"/>
          <a:ext cx="92710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212725" y="971550"/>
            <a:ext cx="8229600" cy="4525963"/>
          </a:xfrm>
        </p:spPr>
        <p:txBody>
          <a:bodyPr/>
          <a:lstStyle/>
          <a:p>
            <a:endParaRPr lang="en-US" smtClean="0">
              <a:solidFill>
                <a:schemeClr val="accent1"/>
              </a:solidFill>
            </a:endParaRPr>
          </a:p>
        </p:txBody>
      </p:sp>
      <p:pic>
        <p:nvPicPr>
          <p:cNvPr id="9219" name="Picture 2" descr="Picture 1"/>
          <p:cNvPicPr>
            <a:picLocks noChangeAspect="1" noChangeArrowheads="1"/>
          </p:cNvPicPr>
          <p:nvPr/>
        </p:nvPicPr>
        <p:blipFill>
          <a:blip r:embed="rId2" cstate="print"/>
          <a:srcRect/>
          <a:stretch>
            <a:fillRect/>
          </a:stretch>
        </p:blipFill>
        <p:spPr bwMode="auto">
          <a:xfrm>
            <a:off x="160338" y="963613"/>
            <a:ext cx="8083550" cy="5027612"/>
          </a:xfrm>
          <a:prstGeom prst="rect">
            <a:avLst/>
          </a:prstGeom>
          <a:noFill/>
          <a:ln w="9525">
            <a:noFill/>
            <a:miter lim="800000"/>
            <a:headEnd/>
            <a:tailEnd/>
          </a:ln>
        </p:spPr>
      </p:pic>
      <p:sp>
        <p:nvSpPr>
          <p:cNvPr id="9220" name="Text Box 3"/>
          <p:cNvSpPr txBox="1">
            <a:spLocks noChangeArrowheads="1"/>
          </p:cNvSpPr>
          <p:nvPr/>
        </p:nvSpPr>
        <p:spPr bwMode="auto">
          <a:xfrm>
            <a:off x="1828800" y="174625"/>
            <a:ext cx="4949825" cy="457200"/>
          </a:xfrm>
          <a:prstGeom prst="rect">
            <a:avLst/>
          </a:prstGeom>
          <a:noFill/>
          <a:ln w="9525">
            <a:noFill/>
            <a:miter lim="800000"/>
            <a:headEnd/>
            <a:tailEnd/>
          </a:ln>
        </p:spPr>
        <p:txBody>
          <a:bodyPr>
            <a:spAutoFit/>
          </a:bodyPr>
          <a:lstStyle/>
          <a:p>
            <a:pPr>
              <a:spcBef>
                <a:spcPct val="50000"/>
              </a:spcBef>
            </a:pPr>
            <a:endParaRPr lang="en-US" sz="2400">
              <a:solidFill>
                <a:schemeClr val="accent1"/>
              </a:solidFill>
              <a:ea typeface="ＭＳ Ｐゴシック" pitchFamily="34" charset="-128"/>
            </a:endParaRPr>
          </a:p>
        </p:txBody>
      </p:sp>
      <p:sp>
        <p:nvSpPr>
          <p:cNvPr id="9221" name="Text Box 4"/>
          <p:cNvSpPr txBox="1">
            <a:spLocks noChangeArrowheads="1"/>
          </p:cNvSpPr>
          <p:nvPr/>
        </p:nvSpPr>
        <p:spPr bwMode="auto">
          <a:xfrm>
            <a:off x="1295400" y="304800"/>
            <a:ext cx="6781800" cy="519113"/>
          </a:xfrm>
          <a:prstGeom prst="rect">
            <a:avLst/>
          </a:prstGeom>
          <a:noFill/>
          <a:ln w="9525">
            <a:noFill/>
            <a:miter lim="800000"/>
            <a:headEnd/>
            <a:tailEnd/>
          </a:ln>
        </p:spPr>
        <p:txBody>
          <a:bodyPr wrap="square">
            <a:spAutoFit/>
          </a:bodyPr>
          <a:lstStyle/>
          <a:p>
            <a:pPr algn="ctr">
              <a:spcBef>
                <a:spcPct val="50000"/>
              </a:spcBef>
            </a:pPr>
            <a:r>
              <a:rPr lang="en-US" sz="2800" b="1" dirty="0">
                <a:solidFill>
                  <a:schemeClr val="accent1"/>
                </a:solidFill>
                <a:ea typeface="ＭＳ Ｐゴシック" pitchFamily="34" charset="-128"/>
              </a:rPr>
              <a:t>AWARD-WINNING CONTENT</a:t>
            </a:r>
            <a:endParaRPr lang="en-US" sz="2800" b="1" u="sng" dirty="0">
              <a:solidFill>
                <a:schemeClr val="accent1"/>
              </a:solidFill>
              <a:ea typeface="ＭＳ Ｐゴシック" pitchFamily="34" charset="-128"/>
            </a:endParaRPr>
          </a:p>
        </p:txBody>
      </p:sp>
      <p:pic>
        <p:nvPicPr>
          <p:cNvPr id="9222" name="Picture 6" descr="http://upload.wikimedia.org/wikipedia/commons/thumb/e/e5/NASA_logo.svg/200px-NASA_logo.svg.png"/>
          <p:cNvPicPr>
            <a:picLocks noChangeAspect="1" noChangeArrowheads="1"/>
          </p:cNvPicPr>
          <p:nvPr/>
        </p:nvPicPr>
        <p:blipFill>
          <a:blip r:embed="rId3" cstate="print"/>
          <a:srcRect/>
          <a:stretch>
            <a:fillRect/>
          </a:stretch>
        </p:blipFill>
        <p:spPr bwMode="auto">
          <a:xfrm>
            <a:off x="4202113" y="1997075"/>
            <a:ext cx="1708150" cy="1450975"/>
          </a:xfrm>
          <a:prstGeom prst="rect">
            <a:avLst/>
          </a:prstGeom>
          <a:noFill/>
          <a:ln w="9525">
            <a:noFill/>
            <a:miter lim="800000"/>
            <a:headEnd/>
            <a:tailEnd/>
          </a:ln>
        </p:spPr>
      </p:pic>
      <p:pic>
        <p:nvPicPr>
          <p:cNvPr id="9223" name="Picture 8" descr="http://thephotocontest.info/wp-content/uploads/2011/03/National_Geographic_logo8.jpg"/>
          <p:cNvPicPr>
            <a:picLocks noChangeAspect="1" noChangeArrowheads="1"/>
          </p:cNvPicPr>
          <p:nvPr/>
        </p:nvPicPr>
        <p:blipFill>
          <a:blip r:embed="rId4" cstate="print"/>
          <a:srcRect/>
          <a:stretch>
            <a:fillRect/>
          </a:stretch>
        </p:blipFill>
        <p:spPr bwMode="auto">
          <a:xfrm>
            <a:off x="3322638" y="3624263"/>
            <a:ext cx="1573212" cy="1222375"/>
          </a:xfrm>
          <a:prstGeom prst="rect">
            <a:avLst/>
          </a:prstGeom>
          <a:noFill/>
          <a:ln w="9525">
            <a:noFill/>
            <a:miter lim="800000"/>
            <a:headEnd/>
            <a:tailEnd/>
          </a:ln>
        </p:spPr>
      </p:pic>
      <p:pic>
        <p:nvPicPr>
          <p:cNvPr id="9224" name="Picture 12" descr="http://www.norman.noaa.gov/assets/logos/noaa.gif"/>
          <p:cNvPicPr>
            <a:picLocks noChangeAspect="1" noChangeArrowheads="1"/>
          </p:cNvPicPr>
          <p:nvPr/>
        </p:nvPicPr>
        <p:blipFill>
          <a:blip r:embed="rId5" cstate="print"/>
          <a:srcRect/>
          <a:stretch>
            <a:fillRect/>
          </a:stretch>
        </p:blipFill>
        <p:spPr bwMode="auto">
          <a:xfrm>
            <a:off x="6718300" y="3481388"/>
            <a:ext cx="1358900" cy="1365250"/>
          </a:xfrm>
          <a:prstGeom prst="rect">
            <a:avLst/>
          </a:prstGeom>
          <a:noFill/>
          <a:ln w="9525">
            <a:noFill/>
            <a:miter lim="800000"/>
            <a:headEnd/>
            <a:tailEnd/>
          </a:ln>
        </p:spPr>
      </p:pic>
      <p:pic>
        <p:nvPicPr>
          <p:cNvPr id="9225" name="Picture 14" descr="http://www.peterwatsonworld.com/news/files/amnh_main_logo-2.jpg"/>
          <p:cNvPicPr>
            <a:picLocks noChangeAspect="1" noChangeArrowheads="1"/>
          </p:cNvPicPr>
          <p:nvPr/>
        </p:nvPicPr>
        <p:blipFill>
          <a:blip r:embed="rId6" cstate="print"/>
          <a:srcRect/>
          <a:stretch>
            <a:fillRect/>
          </a:stretch>
        </p:blipFill>
        <p:spPr bwMode="auto">
          <a:xfrm>
            <a:off x="212725" y="914400"/>
            <a:ext cx="4022725" cy="1033463"/>
          </a:xfrm>
          <a:prstGeom prst="rect">
            <a:avLst/>
          </a:prstGeom>
          <a:noFill/>
          <a:ln w="9525">
            <a:noFill/>
            <a:miter lim="800000"/>
            <a:headEnd/>
            <a:tailEnd/>
          </a:ln>
        </p:spPr>
      </p:pic>
      <p:pic>
        <p:nvPicPr>
          <p:cNvPr id="9226" name="Picture 18" descr="http://cdn.realscreen.com/wp/wp-content/uploads/2011/03/pbsnovalogo.jpg"/>
          <p:cNvPicPr>
            <a:picLocks noChangeAspect="1" noChangeArrowheads="1"/>
          </p:cNvPicPr>
          <p:nvPr/>
        </p:nvPicPr>
        <p:blipFill>
          <a:blip r:embed="rId7" cstate="print"/>
          <a:srcRect/>
          <a:stretch>
            <a:fillRect/>
          </a:stretch>
        </p:blipFill>
        <p:spPr bwMode="auto">
          <a:xfrm>
            <a:off x="6775450" y="4999038"/>
            <a:ext cx="1477963" cy="984250"/>
          </a:xfrm>
          <a:prstGeom prst="rect">
            <a:avLst/>
          </a:prstGeom>
          <a:noFill/>
          <a:ln w="9525">
            <a:noFill/>
            <a:miter lim="800000"/>
            <a:headEnd/>
            <a:tailEnd/>
          </a:ln>
        </p:spPr>
      </p:pic>
      <p:pic>
        <p:nvPicPr>
          <p:cNvPr id="9227" name="Picture 24" descr="http://api.ning.com/files/zWjoc1EmIpowHlfYjcNycgO3eI*4DMJ9MVunRsDOPmspSYtN7Bug9xqBfmKGmFEkJsms1u1rAat7yFmHZAGJ05-7uTN7lhq4/300SesameLogo.jpg"/>
          <p:cNvPicPr>
            <a:picLocks noChangeAspect="1" noChangeArrowheads="1"/>
          </p:cNvPicPr>
          <p:nvPr/>
        </p:nvPicPr>
        <p:blipFill>
          <a:blip r:embed="rId8" cstate="print"/>
          <a:srcRect/>
          <a:stretch>
            <a:fillRect/>
          </a:stretch>
        </p:blipFill>
        <p:spPr bwMode="auto">
          <a:xfrm>
            <a:off x="5957888" y="1997075"/>
            <a:ext cx="2178050" cy="806450"/>
          </a:xfrm>
          <a:prstGeom prst="rect">
            <a:avLst/>
          </a:prstGeom>
          <a:noFill/>
          <a:ln w="9525">
            <a:noFill/>
            <a:miter lim="800000"/>
            <a:headEnd/>
            <a:tailEnd/>
          </a:ln>
        </p:spPr>
      </p:pic>
      <p:pic>
        <p:nvPicPr>
          <p:cNvPr id="9228" name="Picture 26" descr="http://breezycreativedesign.com/wp-content/uploads/2010/09/exploratorium-logo.jpg"/>
          <p:cNvPicPr>
            <a:picLocks noChangeAspect="1" noChangeArrowheads="1"/>
          </p:cNvPicPr>
          <p:nvPr/>
        </p:nvPicPr>
        <p:blipFill>
          <a:blip r:embed="rId9" cstate="print"/>
          <a:srcRect t="2188" b="11467"/>
          <a:stretch>
            <a:fillRect/>
          </a:stretch>
        </p:blipFill>
        <p:spPr bwMode="auto">
          <a:xfrm>
            <a:off x="6148388" y="963613"/>
            <a:ext cx="2114550" cy="912812"/>
          </a:xfrm>
          <a:prstGeom prst="rect">
            <a:avLst/>
          </a:prstGeom>
          <a:noFill/>
          <a:ln w="9525">
            <a:noFill/>
            <a:miter lim="800000"/>
            <a:headEnd/>
            <a:tailEnd/>
          </a:ln>
        </p:spPr>
      </p:pic>
      <p:pic>
        <p:nvPicPr>
          <p:cNvPr id="9229" name="Picture 28" descr="http://1.bp.blogspot.com/-nWpwVx6UDbE/Tkqr_Kf43iI/AAAAAAAAAPI/zobT3__wNbs/s1600/LOGO-BLUE%2Bto%2Bemail.tif"/>
          <p:cNvPicPr>
            <a:picLocks noChangeAspect="1" noChangeArrowheads="1"/>
          </p:cNvPicPr>
          <p:nvPr/>
        </p:nvPicPr>
        <p:blipFill>
          <a:blip r:embed="rId10" cstate="print"/>
          <a:srcRect/>
          <a:stretch>
            <a:fillRect/>
          </a:stretch>
        </p:blipFill>
        <p:spPr bwMode="auto">
          <a:xfrm>
            <a:off x="2828925" y="2235200"/>
            <a:ext cx="1279525" cy="1246188"/>
          </a:xfrm>
          <a:prstGeom prst="rect">
            <a:avLst/>
          </a:prstGeom>
          <a:noFill/>
          <a:ln w="9525">
            <a:noFill/>
            <a:miter lim="800000"/>
            <a:headEnd/>
            <a:tailEnd/>
          </a:ln>
        </p:spPr>
      </p:pic>
      <p:pic>
        <p:nvPicPr>
          <p:cNvPr id="9230" name="Picture 20" descr="transparentlogorgb.jpg"/>
          <p:cNvPicPr>
            <a:picLocks noChangeAspect="1"/>
          </p:cNvPicPr>
          <p:nvPr/>
        </p:nvPicPr>
        <p:blipFill>
          <a:blip r:embed="rId11" cstate="print"/>
          <a:srcRect/>
          <a:stretch>
            <a:fillRect/>
          </a:stretch>
        </p:blipFill>
        <p:spPr bwMode="auto">
          <a:xfrm>
            <a:off x="4321175" y="5110163"/>
            <a:ext cx="2338388" cy="873125"/>
          </a:xfrm>
          <a:prstGeom prst="rect">
            <a:avLst/>
          </a:prstGeom>
          <a:noFill/>
          <a:ln w="9525">
            <a:noFill/>
            <a:miter lim="800000"/>
            <a:headEnd/>
            <a:tailEnd/>
          </a:ln>
        </p:spPr>
      </p:pic>
      <p:pic>
        <p:nvPicPr>
          <p:cNvPr id="9231" name="Picture 36" descr="http://t1.gstatic.com/images?q=tbn:ANd9GcS4Xch34oIyO4PEdA-SgISwJbHSIrcmqbZbOUTvujMMuXt8_iWLMw"/>
          <p:cNvPicPr>
            <a:picLocks noChangeAspect="1" noChangeArrowheads="1"/>
          </p:cNvPicPr>
          <p:nvPr/>
        </p:nvPicPr>
        <p:blipFill>
          <a:blip r:embed="rId12" cstate="print"/>
          <a:srcRect/>
          <a:stretch>
            <a:fillRect/>
          </a:stretch>
        </p:blipFill>
        <p:spPr bwMode="auto">
          <a:xfrm>
            <a:off x="411163" y="1731963"/>
            <a:ext cx="2143125" cy="2143125"/>
          </a:xfrm>
          <a:prstGeom prst="rect">
            <a:avLst/>
          </a:prstGeom>
          <a:noFill/>
          <a:ln w="9525">
            <a:noFill/>
            <a:miter lim="800000"/>
            <a:headEnd/>
            <a:tailEnd/>
          </a:ln>
        </p:spPr>
      </p:pic>
      <p:pic>
        <p:nvPicPr>
          <p:cNvPr id="9232" name="Picture 38" descr="http://www.classickidstv.co.uk/wiki/images/b/bc/Jim_Henson_Company_Logo.jpg"/>
          <p:cNvPicPr>
            <a:picLocks noChangeAspect="1" noChangeArrowheads="1"/>
          </p:cNvPicPr>
          <p:nvPr/>
        </p:nvPicPr>
        <p:blipFill>
          <a:blip r:embed="rId13" cstate="print"/>
          <a:srcRect/>
          <a:stretch>
            <a:fillRect/>
          </a:stretch>
        </p:blipFill>
        <p:spPr bwMode="auto">
          <a:xfrm>
            <a:off x="7186613" y="2803525"/>
            <a:ext cx="1066800" cy="644525"/>
          </a:xfrm>
          <a:prstGeom prst="rect">
            <a:avLst/>
          </a:prstGeom>
          <a:noFill/>
          <a:ln w="9525">
            <a:noFill/>
            <a:miter lim="800000"/>
            <a:headEnd/>
            <a:tailEnd/>
          </a:ln>
        </p:spPr>
      </p:pic>
      <p:pic>
        <p:nvPicPr>
          <p:cNvPr id="9233" name="Picture 40" descr="http://sampson.washcoll.edu/~kjohnson4/CSI/Images-Good/smithsonian_logo.jpg"/>
          <p:cNvPicPr>
            <a:picLocks noChangeAspect="1" noChangeArrowheads="1"/>
          </p:cNvPicPr>
          <p:nvPr/>
        </p:nvPicPr>
        <p:blipFill>
          <a:blip r:embed="rId14" cstate="print"/>
          <a:srcRect t="19197" b="12334"/>
          <a:stretch>
            <a:fillRect/>
          </a:stretch>
        </p:blipFill>
        <p:spPr bwMode="auto">
          <a:xfrm>
            <a:off x="4976813" y="3265488"/>
            <a:ext cx="1682750" cy="715962"/>
          </a:xfrm>
          <a:prstGeom prst="rect">
            <a:avLst/>
          </a:prstGeom>
          <a:noFill/>
          <a:ln w="9525">
            <a:noFill/>
            <a:miter lim="800000"/>
            <a:headEnd/>
            <a:tailEnd/>
          </a:ln>
        </p:spPr>
      </p:pic>
      <p:pic>
        <p:nvPicPr>
          <p:cNvPr id="9234" name="Picture 42" descr="http://photos.prnewswire.com/prnthumb/20100630/DC29053LOGO"/>
          <p:cNvPicPr>
            <a:picLocks noChangeAspect="1" noChangeArrowheads="1"/>
          </p:cNvPicPr>
          <p:nvPr/>
        </p:nvPicPr>
        <p:blipFill>
          <a:blip r:embed="rId15" cstate="print"/>
          <a:srcRect/>
          <a:stretch>
            <a:fillRect/>
          </a:stretch>
        </p:blipFill>
        <p:spPr bwMode="auto">
          <a:xfrm>
            <a:off x="5280025" y="4051300"/>
            <a:ext cx="1138238" cy="947738"/>
          </a:xfrm>
          <a:prstGeom prst="rect">
            <a:avLst/>
          </a:prstGeom>
          <a:noFill/>
          <a:ln w="9525">
            <a:noFill/>
            <a:miter lim="800000"/>
            <a:headEnd/>
            <a:tailEnd/>
          </a:ln>
        </p:spPr>
      </p:pic>
      <p:pic>
        <p:nvPicPr>
          <p:cNvPr id="9235" name="Picture 46" descr="http://www.atimeforevron.com/images/icbl-logo.gif"/>
          <p:cNvPicPr>
            <a:picLocks noChangeAspect="1" noChangeArrowheads="1"/>
          </p:cNvPicPr>
          <p:nvPr/>
        </p:nvPicPr>
        <p:blipFill>
          <a:blip r:embed="rId16" cstate="print"/>
          <a:srcRect/>
          <a:stretch>
            <a:fillRect/>
          </a:stretch>
        </p:blipFill>
        <p:spPr bwMode="auto">
          <a:xfrm>
            <a:off x="276225" y="5411788"/>
            <a:ext cx="25527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 xmlns:p14="http://schemas.microsoft.com/office/powerpoint/2010/main" xmlns:mv="urn:schemas-microsoft-com:mac:vml" xmlns:mc="http://schemas.openxmlformats.org/markup-compatibility/2006" val="3241758853"/>
              </p:ext>
            </p:extLst>
          </p:nvPr>
        </p:nvGraphicFramePr>
        <p:xfrm>
          <a:off x="304800" y="1066800"/>
          <a:ext cx="88392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09600" y="533400"/>
            <a:ext cx="8305800" cy="830997"/>
          </a:xfrm>
          <a:prstGeom prst="rect">
            <a:avLst/>
          </a:prstGeom>
          <a:noFill/>
        </p:spPr>
        <p:txBody>
          <a:bodyPr wrap="square" rtlCol="0">
            <a:spAutoFit/>
          </a:bodyPr>
          <a:lstStyle/>
          <a:p>
            <a:pPr algn="ctr"/>
            <a:r>
              <a:rPr lang="en-US" sz="4800" dirty="0" smtClean="0">
                <a:solidFill>
                  <a:schemeClr val="accent1"/>
                </a:solidFill>
              </a:rPr>
              <a:t>Content by Media Type</a:t>
            </a:r>
            <a:endParaRPr lang="en-US" sz="4800" dirty="0">
              <a:solidFill>
                <a:schemeClr val="accent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33400"/>
            <a:ext cx="8229600" cy="639762"/>
          </a:xfrm>
        </p:spPr>
        <p:txBody>
          <a:bodyPr rtlCol="0">
            <a:noAutofit/>
          </a:bodyPr>
          <a:lstStyle/>
          <a:p>
            <a:pPr fontAlgn="auto">
              <a:spcAft>
                <a:spcPts val="0"/>
              </a:spcAft>
              <a:defRPr/>
            </a:pPr>
            <a:r>
              <a:rPr sz="4800" dirty="0">
                <a:solidFill>
                  <a:schemeClr val="accent1"/>
                </a:solidFill>
              </a:rPr>
              <a:t>Content by </a:t>
            </a:r>
            <a:r>
              <a:rPr sz="4800" dirty="0" smtClean="0">
                <a:solidFill>
                  <a:schemeClr val="accent1"/>
                </a:solidFill>
              </a:rPr>
              <a:t>Grade Level</a:t>
            </a:r>
            <a:endParaRPr sz="4800" dirty="0">
              <a:solidFill>
                <a:schemeClr val="accent1"/>
              </a:solidFill>
            </a:endParaRPr>
          </a:p>
        </p:txBody>
      </p:sp>
      <p:graphicFrame>
        <p:nvGraphicFramePr>
          <p:cNvPr id="3" name="Object 1"/>
          <p:cNvGraphicFramePr>
            <a:graphicFrameLocks noChangeAspect="1"/>
          </p:cNvGraphicFramePr>
          <p:nvPr>
            <p:extLst>
              <p:ext uri="{D42A27DB-BD31-4B8C-83A1-F6EECF244321}">
                <p14:modId xmlns="" xmlns:p14="http://schemas.microsoft.com/office/powerpoint/2010/main" xmlns:mv="urn:schemas-microsoft-com:mac:vml" xmlns:mc="http://schemas.openxmlformats.org/markup-compatibility/2006" val="2585539731"/>
              </p:ext>
            </p:extLst>
          </p:nvPr>
        </p:nvGraphicFramePr>
        <p:xfrm>
          <a:off x="244329" y="1066800"/>
          <a:ext cx="8296454"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xmlns:mv="urn:schemas-microsoft-com:mac:vml" xmlns:mc="http://schemas.openxmlformats.org/markup-compatibility/2006" val="31083794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1219200" y="3810000"/>
            <a:ext cx="7162800" cy="2819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eaLnBrk="1" hangingPunct="1">
              <a:spcBef>
                <a:spcPct val="20000"/>
              </a:spcBef>
            </a:pPr>
            <a:endParaRPr lang="en-US" sz="3200">
              <a:latin typeface="Calibri" pitchFamily="34" charset="0"/>
              <a:cs typeface="Calibri" pitchFamily="34" charset="0"/>
            </a:endParaRPr>
          </a:p>
        </p:txBody>
      </p:sp>
      <p:pic>
        <p:nvPicPr>
          <p:cNvPr id="14338" name="Picture 14339" descr="2012ElectLogosPrint.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7175" y="1371600"/>
            <a:ext cx="8659813" cy="414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TextBox 14340"/>
          <p:cNvSpPr txBox="1">
            <a:spLocks noChangeArrowheads="1"/>
          </p:cNvSpPr>
          <p:nvPr/>
        </p:nvSpPr>
        <p:spPr bwMode="auto">
          <a:xfrm>
            <a:off x="533400" y="4394200"/>
            <a:ext cx="81534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3200" b="1" dirty="0">
                <a:solidFill>
                  <a:schemeClr val="tx2"/>
                </a:solidFill>
                <a:latin typeface="Calibri" pitchFamily="34" charset="0"/>
                <a:cs typeface="Calibri" pitchFamily="34" charset="0"/>
              </a:rPr>
              <a:t>http://www.pbslearningmedia.org/election</a:t>
            </a:r>
          </a:p>
        </p:txBody>
      </p:sp>
    </p:spTree>
    <p:extLst>
      <p:ext uri="{BB962C8B-B14F-4D97-AF65-F5344CB8AC3E}">
        <p14:creationId xmlns="" xmlns:p14="http://schemas.microsoft.com/office/powerpoint/2010/main" val="1902430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349250" y="322263"/>
            <a:ext cx="8229600" cy="715962"/>
          </a:xfrm>
        </p:spPr>
        <p:txBody>
          <a:bodyPr/>
          <a:lstStyle/>
          <a:p>
            <a:pPr eaLnBrk="1" hangingPunct="1"/>
            <a:r>
              <a:rPr lang="en-US" sz="3200" b="1" dirty="0" smtClean="0">
                <a:solidFill>
                  <a:srgbClr val="000000"/>
                </a:solidFill>
                <a:latin typeface="Calibri" pitchFamily="34" charset="0"/>
                <a:cs typeface="Calibri" pitchFamily="34" charset="0"/>
              </a:rPr>
              <a:t>Featuring Related Content From…</a:t>
            </a:r>
            <a:endParaRPr lang="en-US" sz="1600" b="1" dirty="0" smtClean="0">
              <a:solidFill>
                <a:srgbClr val="000000"/>
              </a:solidFill>
              <a:latin typeface="Calibri" pitchFamily="34" charset="0"/>
              <a:cs typeface="Calibri" pitchFamily="34" charset="0"/>
            </a:endParaRPr>
          </a:p>
        </p:txBody>
      </p:sp>
      <p:pic>
        <p:nvPicPr>
          <p:cNvPr id="18434" name="Picture 1" descr="elect2012.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24800" y="-304800"/>
            <a:ext cx="1131888"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5" name="Picture 5" descr="pbs-newshour-primary.pn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43200" y="3124200"/>
            <a:ext cx="5816600" cy="85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6" name="Picture 6" descr="ntk-logo1.pn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33400" y="3810000"/>
            <a:ext cx="223520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7" name="Picture 7" descr="KQED.pn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267200" y="4191000"/>
            <a:ext cx="1778000"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8" name="Picture 9" descr="npr_generic.png"/>
          <p:cNvPicPr>
            <a:picLocks noChangeAspect="1"/>
          </p:cNvPicPr>
          <p:nvPr/>
        </p:nvPicPr>
        <p:blipFill>
          <a:blip r:embed="rId7" cstate="print">
            <a:extLst>
              <a:ext uri="{28A0092B-C50C-407E-A947-70E740481C1C}">
                <a14:useLocalDpi xmlns="" xmlns:a14="http://schemas.microsoft.com/office/drawing/2010/main" val="0"/>
              </a:ext>
            </a:extLst>
          </a:blip>
          <a:srcRect l="20769" t="22487" r="20175" b="42371"/>
          <a:stretch>
            <a:fillRect/>
          </a:stretch>
        </p:blipFill>
        <p:spPr bwMode="auto">
          <a:xfrm>
            <a:off x="533400" y="1633537"/>
            <a:ext cx="2540000" cy="85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9" name="Picture 12" descr="NWS_logosheet_ol.png"/>
          <p:cNvPicPr>
            <a:picLocks noChangeAspect="1"/>
          </p:cNvPicPr>
          <p:nvPr/>
        </p:nvPicPr>
        <p:blipFill>
          <a:blip r:embed="rId8" cstate="print">
            <a:extLst>
              <a:ext uri="{28A0092B-C50C-407E-A947-70E740481C1C}">
                <a14:useLocalDpi xmlns="" xmlns:a14="http://schemas.microsoft.com/office/drawing/2010/main" val="0"/>
              </a:ext>
            </a:extLst>
          </a:blip>
          <a:srcRect l="21968" t="36031" r="24741" b="37837"/>
          <a:stretch>
            <a:fillRect/>
          </a:stretch>
        </p:blipFill>
        <p:spPr bwMode="auto">
          <a:xfrm>
            <a:off x="5029200" y="1371600"/>
            <a:ext cx="2522538" cy="157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0" name="TextBox 14"/>
          <p:cNvSpPr txBox="1">
            <a:spLocks noChangeArrowheads="1"/>
          </p:cNvSpPr>
          <p:nvPr/>
        </p:nvSpPr>
        <p:spPr bwMode="auto">
          <a:xfrm>
            <a:off x="6465888" y="5016500"/>
            <a:ext cx="25908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pPr>
            <a:r>
              <a:rPr lang="en-US" sz="3200" b="1" dirty="0" smtClean="0">
                <a:solidFill>
                  <a:srgbClr val="0000FF"/>
                </a:solidFill>
                <a:latin typeface="Calibri" pitchFamily="34" charset="0"/>
                <a:cs typeface="Calibri" pitchFamily="34" charset="0"/>
              </a:rPr>
              <a:t>        &amp; MORE! </a:t>
            </a:r>
          </a:p>
        </p:txBody>
      </p:sp>
      <p:cxnSp>
        <p:nvCxnSpPr>
          <p:cNvPr id="11" name="Straight Connector 10"/>
          <p:cNvCxnSpPr/>
          <p:nvPr/>
        </p:nvCxnSpPr>
        <p:spPr>
          <a:xfrm>
            <a:off x="495300" y="990600"/>
            <a:ext cx="7543800" cy="0"/>
          </a:xfrm>
          <a:prstGeom prst="line">
            <a:avLst/>
          </a:prstGeom>
          <a:ln w="254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31949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z="3200" b="1" dirty="0" smtClean="0">
                <a:solidFill>
                  <a:srgbClr val="000000"/>
                </a:solidFill>
                <a:latin typeface="Calibri" pitchFamily="34" charset="0"/>
                <a:cs typeface="Calibri" pitchFamily="34" charset="0"/>
              </a:rPr>
              <a:t>Multimedia Content</a:t>
            </a:r>
            <a:br>
              <a:rPr lang="en-US" sz="3200" b="1" dirty="0" smtClean="0">
                <a:solidFill>
                  <a:srgbClr val="000000"/>
                </a:solidFill>
                <a:latin typeface="Calibri" pitchFamily="34" charset="0"/>
                <a:cs typeface="Calibri" pitchFamily="34" charset="0"/>
              </a:rPr>
            </a:br>
            <a:endParaRPr lang="en-US" sz="1600" b="1" dirty="0" smtClean="0">
              <a:solidFill>
                <a:srgbClr val="000000"/>
              </a:solidFill>
              <a:latin typeface="Calibri" pitchFamily="34" charset="0"/>
              <a:cs typeface="Calibri" pitchFamily="34" charset="0"/>
            </a:endParaRPr>
          </a:p>
        </p:txBody>
      </p:sp>
      <p:pic>
        <p:nvPicPr>
          <p:cNvPr id="22530" name="Picture 1" descr="elect2012.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24800" y="-304800"/>
            <a:ext cx="1131888"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1" name="Picture 3" descr="Screen shot 2012-09-26 at 3.07.59 PM.png"/>
          <p:cNvPicPr>
            <a:picLocks noChangeAspect="1"/>
          </p:cNvPicPr>
          <p:nvPr/>
        </p:nvPicPr>
        <p:blipFill>
          <a:blip r:embed="rId4" cstate="print">
            <a:extLst>
              <a:ext uri="{28A0092B-C50C-407E-A947-70E740481C1C}">
                <a14:useLocalDpi xmlns="" xmlns:a14="http://schemas.microsoft.com/office/drawing/2010/main" val="0"/>
              </a:ext>
            </a:extLst>
          </a:blip>
          <a:srcRect l="30865" t="27107" r="31651" b="33846"/>
          <a:stretch>
            <a:fillRect/>
          </a:stretch>
        </p:blipFill>
        <p:spPr bwMode="auto">
          <a:xfrm>
            <a:off x="3048000" y="1066800"/>
            <a:ext cx="32766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2" name="Picture 5" descr="Screen shot 2012-09-26 at 3.13.35 PM.png"/>
          <p:cNvPicPr>
            <a:picLocks noChangeAspect="1"/>
          </p:cNvPicPr>
          <p:nvPr/>
        </p:nvPicPr>
        <p:blipFill>
          <a:blip r:embed="rId5" cstate="print">
            <a:extLst>
              <a:ext uri="{28A0092B-C50C-407E-A947-70E740481C1C}">
                <a14:useLocalDpi xmlns="" xmlns:a14="http://schemas.microsoft.com/office/drawing/2010/main" val="0"/>
              </a:ext>
            </a:extLst>
          </a:blip>
          <a:srcRect l="23714" t="14819" r="27339" b="17628"/>
          <a:stretch>
            <a:fillRect/>
          </a:stretch>
        </p:blipFill>
        <p:spPr bwMode="auto">
          <a:xfrm>
            <a:off x="228600" y="3124200"/>
            <a:ext cx="3476625" cy="28368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3" name="Picture 6" descr="lpthumb4.pn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499225" y="1847850"/>
            <a:ext cx="2625725" cy="147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4" name="Picture 7" descr="superPAC.png"/>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419600" y="3581400"/>
            <a:ext cx="4124325" cy="232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5" name="Picture 1" descr="documentingpres_large.png"/>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04800" y="1295400"/>
            <a:ext cx="257175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p:cNvCxnSpPr/>
          <p:nvPr/>
        </p:nvCxnSpPr>
        <p:spPr>
          <a:xfrm>
            <a:off x="381000" y="990600"/>
            <a:ext cx="7543800" cy="0"/>
          </a:xfrm>
          <a:prstGeom prst="line">
            <a:avLst/>
          </a:prstGeom>
          <a:ln w="254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1360006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l="21875" t="13542" r="25781" b="6250"/>
          <a:stretch>
            <a:fillRect/>
          </a:stretch>
        </p:blipFill>
        <p:spPr bwMode="auto">
          <a:xfrm>
            <a:off x="3886200" y="152400"/>
            <a:ext cx="5257800" cy="6248400"/>
          </a:xfrm>
          <a:prstGeom prst="rect">
            <a:avLst/>
          </a:prstGeom>
          <a:noFill/>
          <a:ln w="9525">
            <a:noFill/>
            <a:miter lim="800000"/>
            <a:headEnd/>
            <a:tailEnd/>
          </a:ln>
        </p:spPr>
      </p:pic>
      <p:sp>
        <p:nvSpPr>
          <p:cNvPr id="3" name="TextBox 2"/>
          <p:cNvSpPr txBox="1"/>
          <p:nvPr/>
        </p:nvSpPr>
        <p:spPr>
          <a:xfrm>
            <a:off x="0" y="457200"/>
            <a:ext cx="3810000" cy="5478423"/>
          </a:xfrm>
          <a:prstGeom prst="rect">
            <a:avLst/>
          </a:prstGeom>
          <a:noFill/>
        </p:spPr>
        <p:txBody>
          <a:bodyPr wrap="square" rtlCol="0">
            <a:spAutoFit/>
          </a:bodyPr>
          <a:lstStyle/>
          <a:p>
            <a:pPr algn="ctr"/>
            <a:r>
              <a:rPr lang="en-US" sz="2800" dirty="0" smtClean="0">
                <a:latin typeface="Bodoni MT Black" pitchFamily="18" charset="0"/>
              </a:rPr>
              <a:t>Moments in Time</a:t>
            </a:r>
          </a:p>
          <a:p>
            <a:pPr algn="ctr"/>
            <a:r>
              <a:rPr lang="en-US" sz="2800" dirty="0" smtClean="0">
                <a:latin typeface="Bodoni MT Black" pitchFamily="18" charset="0"/>
              </a:rPr>
              <a:t>New Mexico History</a:t>
            </a:r>
          </a:p>
          <a:p>
            <a:endParaRPr lang="en-US" sz="3200" dirty="0" smtClean="0"/>
          </a:p>
          <a:p>
            <a:pPr>
              <a:buFont typeface="Arial" pitchFamily="34" charset="0"/>
              <a:buChar char="•"/>
            </a:pPr>
            <a:r>
              <a:rPr lang="en-US" sz="3200" dirty="0" smtClean="0"/>
              <a:t>Fifteen Videos</a:t>
            </a:r>
          </a:p>
          <a:p>
            <a:pPr>
              <a:buFont typeface="Arial" pitchFamily="34" charset="0"/>
              <a:buChar char="•"/>
            </a:pPr>
            <a:r>
              <a:rPr lang="en-US" sz="3200" dirty="0" smtClean="0"/>
              <a:t>With Lesson Plans</a:t>
            </a:r>
          </a:p>
          <a:p>
            <a:pPr>
              <a:buFont typeface="Arial" pitchFamily="34" charset="0"/>
              <a:buChar char="•"/>
            </a:pPr>
            <a:r>
              <a:rPr lang="en-US" sz="3200" dirty="0" smtClean="0"/>
              <a:t>Activities</a:t>
            </a:r>
          </a:p>
          <a:p>
            <a:pPr>
              <a:buFont typeface="Arial" pitchFamily="34" charset="0"/>
              <a:buChar char="•"/>
            </a:pPr>
            <a:r>
              <a:rPr lang="en-US" sz="3200" dirty="0" smtClean="0"/>
              <a:t>Assessments </a:t>
            </a:r>
          </a:p>
          <a:p>
            <a:pPr>
              <a:buFont typeface="Arial" pitchFamily="34" charset="0"/>
              <a:buChar char="•"/>
            </a:pPr>
            <a:r>
              <a:rPr lang="en-US" sz="3200" dirty="0" smtClean="0"/>
              <a:t>Extensions</a:t>
            </a:r>
          </a:p>
          <a:p>
            <a:pPr>
              <a:buFont typeface="Arial" pitchFamily="34" charset="0"/>
              <a:buChar char="•"/>
            </a:pPr>
            <a:r>
              <a:rPr lang="en-US" sz="3200" dirty="0" smtClean="0"/>
              <a:t>State Standards!</a:t>
            </a:r>
          </a:p>
          <a:p>
            <a:pPr>
              <a:buFont typeface="Arial" pitchFamily="34" charset="0"/>
              <a:buChar char="•"/>
            </a:pPr>
            <a:endParaRPr lang="en-US" sz="3200" dirty="0" smtClean="0"/>
          </a:p>
          <a:p>
            <a:pPr algn="ctr"/>
            <a:r>
              <a:rPr lang="en-US" sz="2000" dirty="0" smtClean="0">
                <a:hlinkClick r:id="rId3"/>
              </a:rPr>
              <a:t>http://www.newmexicopbs.org</a:t>
            </a:r>
            <a:r>
              <a:rPr lang="en-US" sz="2000" dirty="0" smtClean="0"/>
              <a:t>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3230</TotalTime>
  <Words>392</Words>
  <Application>Microsoft Office PowerPoint</Application>
  <PresentationFormat>On-screen Show (4:3)</PresentationFormat>
  <Paragraphs>73</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New Mexico PBS LearningMedia And Other  Educational Media Resources December 4, 2012</vt:lpstr>
      <vt:lpstr>Slide 2</vt:lpstr>
      <vt:lpstr>Slide 3</vt:lpstr>
      <vt:lpstr>Slide 4</vt:lpstr>
      <vt:lpstr>Content by Grade Level</vt:lpstr>
      <vt:lpstr>Slide 6</vt:lpstr>
      <vt:lpstr>Featuring Related Content From…</vt:lpstr>
      <vt:lpstr>Multimedia Content </vt:lpstr>
      <vt:lpstr>Slide 9</vt:lpstr>
      <vt:lpstr>Slide 10</vt:lpstr>
      <vt:lpstr>Whole Child Curriculum for ages 2-8 Social-emotional, Math &amp; Engineering, Literacy,  Natural Science &amp; Nature, Science, Music &amp; Language </vt:lpstr>
      <vt:lpstr>Interactive Games and Apps PK-3</vt:lpstr>
      <vt:lpstr>Interactive Games 5th – 8th Grades</vt:lpstr>
      <vt:lpstr>Slide 14</vt:lpstr>
      <vt:lpstr>Slide 15</vt:lpstr>
      <vt:lpstr>Slide 16</vt:lpstr>
      <vt:lpstr>Register Now</vt:lpstr>
    </vt:vector>
  </TitlesOfParts>
  <Company>PBS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dwgoode</dc:creator>
  <cp:lastModifiedBy>Laurel Wyckoff</cp:lastModifiedBy>
  <cp:revision>271</cp:revision>
  <dcterms:created xsi:type="dcterms:W3CDTF">2011-04-01T12:11:20Z</dcterms:created>
  <dcterms:modified xsi:type="dcterms:W3CDTF">2012-11-29T23:41:21Z</dcterms:modified>
</cp:coreProperties>
</file>