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6"/>
  </p:notesMasterIdLst>
  <p:sldIdLst>
    <p:sldId id="256" r:id="rId13"/>
    <p:sldId id="258" r:id="rId14"/>
    <p:sldId id="259" r:id="rId15"/>
    <p:sldId id="288" r:id="rId16"/>
    <p:sldId id="262" r:id="rId17"/>
    <p:sldId id="261" r:id="rId18"/>
    <p:sldId id="263" r:id="rId19"/>
    <p:sldId id="267" r:id="rId20"/>
    <p:sldId id="268" r:id="rId21"/>
    <p:sldId id="271" r:id="rId22"/>
    <p:sldId id="269" r:id="rId23"/>
    <p:sldId id="272" r:id="rId24"/>
    <p:sldId id="260" r:id="rId25"/>
    <p:sldId id="264" r:id="rId26"/>
    <p:sldId id="270" r:id="rId27"/>
    <p:sldId id="287" r:id="rId28"/>
    <p:sldId id="265" r:id="rId29"/>
    <p:sldId id="266" r:id="rId30"/>
    <p:sldId id="273" r:id="rId31"/>
    <p:sldId id="274" r:id="rId32"/>
    <p:sldId id="275" r:id="rId33"/>
    <p:sldId id="276" r:id="rId34"/>
    <p:sldId id="257" r:id="rId3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9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431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Bradley Hand ITC TT-Bol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Bradley Hand ITC TT-Bol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Bradley Hand ITC TT-Bol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Bradley Hand ITC TT-Bol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Bradley Hand ITC TT-Bold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cs typeface="Lucida Grande" charset="0"/>
                <a:sym typeface="Lucida Grande" charset="0"/>
              </a:rPr>
              <a:t>Go to iBooks Author - Sample.iba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468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610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4143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423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3007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9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274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6135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3855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62576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907377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65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7849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807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7166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6129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63615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5397500"/>
            <a:ext cx="3048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5397500"/>
            <a:ext cx="30480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631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377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413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55699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298661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tone Sans ITC TT-Sem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98629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543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949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0800" y="2476500"/>
            <a:ext cx="1562100" cy="543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476500"/>
            <a:ext cx="4533900" cy="543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794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7706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000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48288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51800" y="3124200"/>
            <a:ext cx="17653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69500" y="3124200"/>
            <a:ext cx="17653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9220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186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495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83776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70675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4391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15971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6586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7825" y="1409700"/>
            <a:ext cx="246697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6900" y="1409700"/>
            <a:ext cx="724852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073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49934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422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832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110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25363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47228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404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9374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844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09700"/>
            <a:ext cx="2616200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09700"/>
            <a:ext cx="7696200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599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895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16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38192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874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315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167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45042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23850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7816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63833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3783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409700"/>
            <a:ext cx="2925762" cy="730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409700"/>
            <a:ext cx="8624888" cy="7302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047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920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535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70748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644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417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890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799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4985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88895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tone Sans ITC TT-Sem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9665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687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718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9463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558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653106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24200"/>
            <a:ext cx="515620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15241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300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5780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9296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3210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66344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71712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770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09700"/>
            <a:ext cx="2616200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09700"/>
            <a:ext cx="7696200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564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141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257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88529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915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8042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894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773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0535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30150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35051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02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9726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46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921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96972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9293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2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525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0904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32328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69323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03874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202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271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0531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2359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284582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60778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781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68226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2834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2053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540634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tone Sans ITC TT-Sem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92621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579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5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56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555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tone Sans ITC TT-Sem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9748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8104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70814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727200"/>
            <a:ext cx="5156200" cy="706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727200"/>
            <a:ext cx="5156200" cy="706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75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5657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313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1554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76364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Bradley Hand ITC TT-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35009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3006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978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9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36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>
                <a:sym typeface="Stone Sans ITC TT-Semi" charset="0"/>
              </a:rPr>
              <a:t>Second level</a:t>
            </a:r>
          </a:p>
          <a:p>
            <a:pPr lvl="2"/>
            <a:r>
              <a:rPr lang="en-US">
                <a:sym typeface="Stone Sans ITC TT-Semi" charset="0"/>
              </a:rPr>
              <a:t>Third level</a:t>
            </a:r>
          </a:p>
          <a:p>
            <a:pPr lvl="3"/>
            <a:r>
              <a:rPr lang="en-US">
                <a:sym typeface="Stone Sans ITC TT-Semi" charset="0"/>
              </a:rPr>
              <a:t>Fourth level</a:t>
            </a:r>
          </a:p>
          <a:p>
            <a:pPr lvl="4"/>
            <a:r>
              <a:rPr lang="en-US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0" y="0"/>
            <a:ext cx="13004800" cy="9753600"/>
            <a:chOff x="0" y="0"/>
            <a:chExt cx="8192" cy="6144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92" cy="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" y="1400"/>
              <a:ext cx="2976" cy="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2476500"/>
            <a:ext cx="6248400" cy="2819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5397500"/>
            <a:ext cx="6248400" cy="25146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>
                <a:sym typeface="Stone Sans ITC TT-Semi" charset="0"/>
              </a:rPr>
              <a:t>Second level</a:t>
            </a:r>
          </a:p>
          <a:p>
            <a:pPr lvl="2"/>
            <a:r>
              <a:rPr lang="en-US">
                <a:sym typeface="Stone Sans ITC TT-Semi" charset="0"/>
              </a:rPr>
              <a:t>Third level</a:t>
            </a:r>
          </a:p>
          <a:p>
            <a:pPr lvl="3"/>
            <a:r>
              <a:rPr lang="en-US">
                <a:sym typeface="Stone Sans ITC TT-Semi" charset="0"/>
              </a:rPr>
              <a:t>Fourth level</a:t>
            </a:r>
          </a:p>
          <a:p>
            <a:pPr lvl="4"/>
            <a:r>
              <a:rPr lang="en-US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51800" y="3124200"/>
            <a:ext cx="36830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124200"/>
            <a:ext cx="104648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128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43038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052638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6797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893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46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03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6609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181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636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93838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103438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7305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3401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973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54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711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689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5687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124200"/>
            <a:ext cx="104648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eaLnBrk="0" fontAlgn="base" hangingPunct="0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636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93838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103438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7305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340100" indent="-647700" algn="l" rtl="0" eaLnBrk="0" fontAlgn="base" hangingPunct="0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973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545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7117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68900" indent="-647700" algn="l" rtl="0" fontAlgn="base">
        <a:spcBef>
          <a:spcPts val="20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7543800"/>
            <a:ext cx="11430000" cy="1689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tone Sans ITC TT-Semi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727200"/>
            <a:ext cx="10464800" cy="70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>
                <a:sym typeface="Bradley Hand ITC TT-Bold" charset="0"/>
              </a:rPr>
              <a:t>Second level</a:t>
            </a:r>
          </a:p>
          <a:p>
            <a:pPr lvl="2"/>
            <a:r>
              <a:rPr lang="en-US">
                <a:sym typeface="Bradley Hand ITC TT-Bold" charset="0"/>
              </a:rPr>
              <a:t>Third level</a:t>
            </a:r>
          </a:p>
          <a:p>
            <a:pPr lvl="3"/>
            <a:r>
              <a:rPr lang="en-US">
                <a:sym typeface="Bradley Hand ITC TT-Bold" charset="0"/>
              </a:rPr>
              <a:t>Fourth level</a:t>
            </a:r>
          </a:p>
          <a:p>
            <a:pPr lvl="4"/>
            <a:r>
              <a:rPr lang="en-US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812800" indent="-647700" algn="l" rtl="0" eaLnBrk="0" fontAlgn="base" hangingPunct="0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443038" indent="-647700" algn="l" rtl="0" eaLnBrk="0" fontAlgn="base" hangingPunct="0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2052638" indent="-647700" algn="l" rtl="0" eaLnBrk="0" fontAlgn="base" hangingPunct="0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679700" indent="-647700" algn="l" rtl="0" eaLnBrk="0" fontAlgn="base" hangingPunct="0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89300" indent="-647700" algn="l" rtl="0" eaLnBrk="0" fontAlgn="base" hangingPunct="0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7465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2037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6609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118100" indent="-647700" algn="l" rtl="0" fontAlgn="base">
        <a:spcBef>
          <a:spcPts val="4200"/>
        </a:spcBef>
        <a:spcAft>
          <a:spcPct val="0"/>
        </a:spcAft>
        <a:buSzPct val="77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5.png"/><Relationship Id="rId3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7.png"/><Relationship Id="rId3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hyperlink" Target="http://www.apple.com/ibooks-author/gallery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books-author/gallery.html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image" Target="../media/image6.png"/><Relationship Id="rId1" Type="http://schemas.microsoft.com/office/2007/relationships/media" Target="file://localhost/Users/LHorner/Dropbox/iBook%20Presentation%20Resources/12.04.12%20iBook%20Presentation.ppt_media/Joe's%20Non-Netbook-1.mov" TargetMode="External"/><Relationship Id="rId2" Type="http://schemas.openxmlformats.org/officeDocument/2006/relationships/video" Target="file://localhost/Users/LHorner/Dropbox/iBook%20Presentation%20Resources/12.04.12%20iBook%20Presentation.ppt_media/Joe's%20Non-Netbook-1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eid.apple.com/cgi-bin/WebObjects/MyAppleId.woa/wa/createAppleId?localang=en_US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slide" Target="slide15.xml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457200"/>
          <a:lstStyle/>
          <a:p>
            <a:pPr eaLnBrk="1" hangingPunct="1">
              <a:defRPr/>
            </a:pPr>
            <a:r>
              <a:rPr lang="en-US" sz="7200" smtClean="0">
                <a:solidFill>
                  <a:srgbClr val="FFFFFF"/>
                </a:solidFill>
              </a:rPr>
              <a:t>You, Too, Can Create an Attractive iBook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APS Technology Conference</a:t>
            </a:r>
          </a:p>
          <a:p>
            <a:pPr marL="0" indent="0" eaLnBrk="1" hangingPunct="1">
              <a:defRPr/>
            </a:pPr>
            <a:r>
              <a:rPr lang="en-US" smtClean="0"/>
              <a:t>December 4, 2012</a:t>
            </a:r>
          </a:p>
          <a:p>
            <a:pPr marL="0" indent="0" eaLnBrk="1" hangingPunct="1">
              <a:defRPr/>
            </a:pPr>
            <a:r>
              <a:rPr lang="en-US" smtClean="0"/>
              <a:t>Larada Horner-Miller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4172E5CD-2E57-9A41-834D-D4475BA1EA40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eaLnBrk="1" hangingPunct="1"/>
              <a:t>1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20800"/>
            <a:ext cx="12317413" cy="81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2">
            <a:hlinkClick r:id="rId3" action="ppaction://hlinksldjump"/>
          </p:cNvPr>
          <p:cNvSpPr>
            <a:spLocks/>
          </p:cNvSpPr>
          <p:nvPr/>
        </p:nvSpPr>
        <p:spPr bwMode="auto">
          <a:xfrm rot="10800000">
            <a:off x="508000" y="8547100"/>
            <a:ext cx="876300" cy="838200"/>
          </a:xfrm>
          <a:prstGeom prst="rightArrow">
            <a:avLst>
              <a:gd name="adj1" fmla="val 32000"/>
              <a:gd name="adj2" fmla="val 6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9793A252-80C7-054C-945B-3189110BC8EE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10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7038975" y="2749550"/>
            <a:ext cx="407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Verdana" charset="0"/>
                <a:ea typeface="ＭＳ Ｐゴシック" charset="0"/>
                <a:sym typeface="Verdana" charset="0"/>
              </a:rPr>
              <a:t>Sample Template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01900"/>
            <a:ext cx="121793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FD7B0A39-28DD-F441-BE74-DC72957568A2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11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282700"/>
            <a:ext cx="11961813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2">
            <a:hlinkClick r:id="rId3" action="ppaction://hlinksldjump"/>
          </p:cNvPr>
          <p:cNvSpPr>
            <a:spLocks/>
          </p:cNvSpPr>
          <p:nvPr/>
        </p:nvSpPr>
        <p:spPr bwMode="auto">
          <a:xfrm rot="10800000">
            <a:off x="11506200" y="8102600"/>
            <a:ext cx="876300" cy="838200"/>
          </a:xfrm>
          <a:prstGeom prst="rightArrow">
            <a:avLst>
              <a:gd name="adj1" fmla="val 32000"/>
              <a:gd name="adj2" fmla="val 6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D82F70BA-DEAF-A946-B860-CB035FF72EB6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12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8308975" y="2343150"/>
            <a:ext cx="4076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Verdana" charset="0"/>
                <a:ea typeface="ＭＳ Ｐゴシック" charset="0"/>
                <a:sym typeface="Verdana" charset="0"/>
              </a:rPr>
              <a:t>Sample Template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009900"/>
            <a:ext cx="5638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543800"/>
            <a:ext cx="11430000" cy="16891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dirty="0" smtClean="0">
                <a:solidFill>
                  <a:srgbClr val="FFFFFF"/>
                </a:solidFill>
                <a:latin typeface="Verdana Italic" charset="0"/>
                <a:cs typeface="Verdana Italic" charset="0"/>
                <a:sym typeface="Verdana Italic" charset="0"/>
              </a:rPr>
              <a:t>Let</a:t>
            </a:r>
            <a:r>
              <a:rPr lang="ja-JP" altLang="en-US" sz="6400" dirty="0" smtClean="0">
                <a:solidFill>
                  <a:srgbClr val="FFFFFF"/>
                </a:solidFill>
                <a:latin typeface="Arial"/>
                <a:cs typeface="Verdana Italic" charset="0"/>
                <a:sym typeface="Verdana Italic" charset="0"/>
              </a:rPr>
              <a:t>’</a:t>
            </a:r>
            <a:r>
              <a:rPr lang="en-US" sz="6400" dirty="0" smtClean="0">
                <a:solidFill>
                  <a:srgbClr val="FFFFFF"/>
                </a:solidFill>
                <a:latin typeface="Verdana Italic" charset="0"/>
                <a:cs typeface="Verdana Italic" charset="0"/>
                <a:sym typeface="Verdana Italic" charset="0"/>
              </a:rPr>
              <a:t>s go to </a:t>
            </a:r>
            <a:r>
              <a:rPr lang="en-US" sz="6400" dirty="0" err="1" smtClean="0">
                <a:solidFill>
                  <a:srgbClr val="FFFFFF"/>
                </a:solidFill>
                <a:latin typeface="Verdana Italic" charset="0"/>
                <a:cs typeface="Verdana Italic" charset="0"/>
                <a:sym typeface="Verdana Italic" charset="0"/>
              </a:rPr>
              <a:t>iBooks</a:t>
            </a:r>
            <a:r>
              <a:rPr lang="en-US" sz="6400" dirty="0" smtClean="0">
                <a:solidFill>
                  <a:srgbClr val="FFFFFF"/>
                </a:solidFill>
                <a:latin typeface="Verdana Italic" charset="0"/>
                <a:cs typeface="Verdana Italic" charset="0"/>
                <a:sym typeface="Verdana Italic" charset="0"/>
              </a:rPr>
              <a:t> Author!</a:t>
            </a:r>
            <a:endParaRPr lang="en-US" sz="6400" dirty="0" smtClean="0">
              <a:solidFill>
                <a:srgbClr val="FFFFFF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DF80AF3B-0CA5-0648-8325-E5DBD9EC693A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eaLnBrk="1" hangingPunct="1"/>
              <a:t>13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At the Template Chooser, choose one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Landscape with Portrait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Portrait Only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Use the Buttons Across the Top to Create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Don</a:t>
            </a:r>
            <a:r>
              <a:rPr lang="ja-JP" altLang="en-US" sz="3600" smtClean="0">
                <a:latin typeface="Arial"/>
                <a:cs typeface="Verdana" charset="0"/>
                <a:sym typeface="Verdana" charset="0"/>
              </a:rPr>
              <a:t>’</a:t>
            </a: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t forget to use the Widgets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2103438" lvl="2" eaLnBrk="1" hangingPunct="1">
              <a:buFontTx/>
              <a:buBlip>
                <a:blip r:embed="rId2"/>
              </a:buBlip>
              <a:defRPr/>
            </a:pPr>
            <a:r>
              <a:rPr lang="en-US" sz="3600" u="sng" smtClean="0">
                <a:latin typeface="Verdana" charset="0"/>
                <a:cs typeface="Verdana" charset="0"/>
                <a:sym typeface="Verdana" charset="0"/>
                <a:hlinkClick r:id="rId3"/>
              </a:rPr>
              <a:t>http://www.apple.com/ibooks-author/gallery.html</a:t>
            </a:r>
            <a:endParaRPr lang="en-US" sz="3600" u="sng" smtClean="0">
              <a:latin typeface="Verdana" charset="0"/>
              <a:sym typeface="Verdana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When you open iBooks Author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A63AB513-EC3D-7E46-8E0C-64691FA0E849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14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009900"/>
            <a:ext cx="5638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Widgets -- the Power!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E5C92998-E808-2847-8E59-77ACD72C6C6A}" type="slidenum">
              <a:rPr lang="en-US" sz="1800">
                <a:solidFill>
                  <a:schemeClr val="tx1"/>
                </a:solidFill>
                <a:latin typeface="Stone Sans ITC TT-Semi" charset="0"/>
                <a:ea typeface="ＭＳ Ｐゴシック" charset="0"/>
                <a:sym typeface="Stone Sans ITC TT-Semi" charset="0"/>
              </a:rPr>
              <a:pPr eaLnBrk="1" hangingPunct="1"/>
              <a:t>15</a:t>
            </a:fld>
            <a:endParaRPr lang="en-US" sz="1800">
              <a:solidFill>
                <a:schemeClr val="tx1"/>
              </a:solidFill>
              <a:latin typeface="Stone Sans ITC TT-Semi" charset="0"/>
              <a:ea typeface="ＭＳ Ｐゴシック" charset="0"/>
              <a:sym typeface="Stone Sans ITC TT-Sem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Widgets Available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3124200"/>
            <a:ext cx="4356100" cy="5664200"/>
          </a:xfrm>
        </p:spPr>
        <p:txBody>
          <a:bodyPr/>
          <a:lstStyle/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Interactive Gallery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Media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Chapter Review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Keynote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Interactive Image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3D Image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Scrolling Sidebar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Pop-over</a:t>
            </a:r>
            <a:endParaRPr lang="en-US" sz="24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2400" smtClean="0">
                <a:latin typeface="Verdana" charset="0"/>
                <a:cs typeface="Verdana" charset="0"/>
                <a:sym typeface="Verdana" charset="0"/>
              </a:rPr>
              <a:t>HTML</a:t>
            </a:r>
            <a:endParaRPr lang="en-US" sz="2400" smtClean="0">
              <a:latin typeface="Verdana" charset="0"/>
              <a:sym typeface="Verdana" charset="0"/>
            </a:endParaRPr>
          </a:p>
        </p:txBody>
      </p:sp>
      <p:pic>
        <p:nvPicPr>
          <p:cNvPr id="307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4114800"/>
            <a:ext cx="2908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Sample Workflow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FB8389FA-4B06-9D49-80C3-7D3E33A938A2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8590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1562100" y="2292350"/>
            <a:ext cx="95631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/>
          <a:p>
            <a:pPr marL="457200" indent="-228600" algn="l"/>
            <a:r>
              <a:rPr lang="en-US" sz="5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1.	Plan your book</a:t>
            </a:r>
          </a:p>
          <a:p>
            <a:pPr marL="457200" indent="-228600" algn="l"/>
            <a:r>
              <a:rPr lang="en-US" sz="5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2.	Choose a template</a:t>
            </a:r>
          </a:p>
          <a:p>
            <a:pPr marL="457200" indent="-228600" algn="l"/>
            <a:r>
              <a:rPr lang="en-US" sz="5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3.	Add your content</a:t>
            </a:r>
          </a:p>
          <a:p>
            <a:pPr marL="457200" indent="-228600" algn="l"/>
            <a:r>
              <a:rPr lang="en-US" sz="5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4.	Create glossary entries</a:t>
            </a:r>
          </a:p>
          <a:p>
            <a:pPr marL="457200" indent="-228600" algn="l"/>
            <a:r>
              <a:rPr lang="en-US" sz="5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5.	Preview your book</a:t>
            </a:r>
          </a:p>
          <a:p>
            <a:pPr marL="457200" indent="-228600" algn="l"/>
            <a:r>
              <a:rPr lang="en-US" sz="5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6.	Share your book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BE4FC4DF-54BC-654D-98CD-A8F289A8E320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18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5600" y="8305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Verdana"/>
                <a:cs typeface="Verdana"/>
              </a:rPr>
              <a:t>Page 1 - Handout</a:t>
            </a:r>
            <a:endParaRPr lang="en-US" sz="3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to Distribute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92A45DA8-219E-1140-941C-F0C59FBBF1B9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eaLnBrk="1" hangingPunct="1"/>
              <a:t>19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Introduce the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How to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from Beginning to End</a:t>
            </a: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endParaRPr lang="en-US" smtClean="0"/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mtClean="0"/>
              <a:t>Highlight My Lessons I learned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1D31C970-2291-6145-A870-EDEE0A21F783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2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Distribute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.iba file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.pdf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text file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Publish</a:t>
            </a:r>
            <a:endParaRPr lang="en-US" sz="3600" smtClean="0">
              <a:latin typeface="Verdana" charset="0"/>
              <a:sym typeface="Verdana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31A57CCA-06DE-7646-9D87-7A282D203242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20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241800"/>
            <a:ext cx="72009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Extra Info - Lessons I learned!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52D87A72-9227-A84A-B091-22E623B752FA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eaLnBrk="1" hangingPunct="1"/>
              <a:t>21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1727200"/>
            <a:ext cx="10464800" cy="7696200"/>
          </a:xfrm>
        </p:spPr>
        <p:txBody>
          <a:bodyPr/>
          <a:lstStyle/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Orientation format problem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Size limit - 2 GB -- </a:t>
            </a:r>
            <a:endParaRPr lang="en-US" sz="3600" smtClean="0">
              <a:latin typeface="Verdana" charset="0"/>
              <a:sym typeface="Verdana" charset="0"/>
            </a:endParaRPr>
          </a:p>
          <a:p>
            <a:pPr marL="1493838" lvl="1" eaLnBrk="1" hangingPunct="1">
              <a:buFontTx/>
              <a:buBlip>
                <a:blip r:embed="rId2"/>
              </a:buBlip>
              <a:defRPr/>
            </a:pPr>
            <a:r>
              <a:rPr lang="en-US" sz="3600" u="sng" smtClean="0">
                <a:latin typeface="Verdana Bold" charset="0"/>
                <a:cs typeface="Verdana Bold" charset="0"/>
                <a:sym typeface="Verdana Bold" charset="0"/>
              </a:rPr>
              <a:t>SIZE, SIZE, SIZE MATTERS</a:t>
            </a:r>
            <a:endParaRPr lang="en-US" sz="3600" u="sng" smtClean="0">
              <a:latin typeface="Verdana Bold" charset="0"/>
              <a:ea typeface="ヒラギノ角ゴ ProN W6" charset="0"/>
              <a:cs typeface="ヒラギノ角ゴ ProN W6" charset="0"/>
              <a:sym typeface="Verdana Bold" charset="0"/>
            </a:endParaRPr>
          </a:p>
          <a:p>
            <a:pPr marL="863600" eaLnBrk="1" hangingPunct="1">
              <a:buFontTx/>
              <a:buBlip>
                <a:blip r:embed="rId2"/>
              </a:buBlip>
              <a:defRPr/>
            </a:pPr>
            <a:r>
              <a:rPr lang="en-US" sz="3600" smtClean="0">
                <a:latin typeface="Verdana" charset="0"/>
                <a:cs typeface="Verdana" charset="0"/>
                <a:sym typeface="Verdana" charset="0"/>
              </a:rPr>
              <a:t>Publishing turn-around time</a:t>
            </a:r>
            <a:endParaRPr lang="en-US" sz="3600" smtClean="0">
              <a:latin typeface="Verdana" charset="0"/>
              <a:sym typeface="Verdana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DE2EF0A1-D1F9-644A-B5C1-4E2CF0BFEB96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22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1727200"/>
            <a:ext cx="10464800" cy="4597400"/>
          </a:xfrm>
        </p:spPr>
        <p:txBody>
          <a:bodyPr/>
          <a:lstStyle/>
          <a:p>
            <a:pPr marL="165100" indent="0" eaLnBrk="1" hangingPunct="1">
              <a:buFontTx/>
              <a:buNone/>
              <a:defRPr/>
            </a:pPr>
            <a:r>
              <a:rPr lang="en-US" sz="3600" dirty="0" smtClean="0">
                <a:latin typeface="Verdana" charset="0"/>
                <a:cs typeface="Verdana" charset="0"/>
                <a:sym typeface="Verdana" charset="0"/>
              </a:rPr>
              <a:t>Most teachers have resources that they have collected over the years.  Here</a:t>
            </a:r>
            <a:r>
              <a:rPr lang="ja-JP" altLang="en-US" sz="3600" dirty="0" smtClean="0">
                <a:latin typeface="Arial"/>
                <a:cs typeface="Verdana" charset="0"/>
                <a:sym typeface="Verdana" charset="0"/>
              </a:rPr>
              <a:t>’</a:t>
            </a:r>
            <a:r>
              <a:rPr lang="en-US" sz="3600" dirty="0" smtClean="0">
                <a:latin typeface="Verdana" charset="0"/>
                <a:cs typeface="Verdana" charset="0"/>
                <a:sym typeface="Verdana" charset="0"/>
              </a:rPr>
              <a:t>s an opportunity to self-author a book and make your materials available to your students and the world in an attractive, easily accessible format!</a:t>
            </a:r>
            <a:endParaRPr lang="en-US" sz="3600" dirty="0" smtClean="0">
              <a:latin typeface="Verdana" charset="0"/>
              <a:sym typeface="Verdana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DF75B8B9-A309-F740-9C9A-B5A84D3F543F}" type="slidenum">
              <a:rPr lang="en-US" sz="2400">
                <a:solidFill>
                  <a:schemeClr val="tx1"/>
                </a:solidFill>
                <a:ea typeface="ＭＳ Ｐゴシック" charset="0"/>
              </a:rPr>
              <a:pPr algn="r" eaLnBrk="1" hangingPunct="1"/>
              <a:t>23</a:t>
            </a:fld>
            <a:endParaRPr lang="en-US" sz="240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3" name="Picture 2" descr="Enjoy_creati_111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7086600"/>
            <a:ext cx="8877300" cy="749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Joe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Non-Netbook</a:t>
            </a:r>
          </a:p>
        </p:txBody>
      </p:sp>
      <p:pic>
        <p:nvPicPr>
          <p:cNvPr id="15362" name="Joe's Non-Netbook-1.mov" descr="/Users/LHorner/Dropbox/iBook Presentation/12.04.12 iBook Presentation.ppt_media/Joe's Non-Netbook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124200"/>
            <a:ext cx="7434262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5231F648-868C-C14C-893B-83227BB29264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3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300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536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My iBook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982913"/>
            <a:ext cx="4533900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/>
          </p:cNvSpPr>
          <p:nvPr/>
        </p:nvSpPr>
        <p:spPr bwMode="auto">
          <a:xfrm>
            <a:off x="6680200" y="3302000"/>
            <a:ext cx="4673600" cy="47498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1800" i="1" dirty="0">
                <a:solidFill>
                  <a:srgbClr val="FFFFFF"/>
                </a:solidFill>
                <a:latin typeface="Verdana Italic" charset="0"/>
                <a:ea typeface="ＭＳ Ｐゴシック" charset="0"/>
                <a:cs typeface="Verdana Italic" charset="0"/>
                <a:sym typeface="Verdana Italic" charset="0"/>
              </a:rPr>
              <a:t>Building Capacity with the Common Core State Standards for ELA/Literacy</a:t>
            </a:r>
          </a:p>
          <a:p>
            <a:pPr>
              <a:defRPr/>
            </a:pPr>
            <a:endParaRPr lang="en-US" sz="1800" dirty="0">
              <a:solidFill>
                <a:srgbClr val="FFFFFF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Lucida Grande" charset="0"/>
                <a:sym typeface="Verdana" charset="0"/>
              </a:rPr>
              <a:t>By:  Larada Horner-Miller </a:t>
            </a: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Lucida Grande" charset="0"/>
                <a:sym typeface="Verdana" charset="0"/>
              </a:rPr>
              <a:t>&amp; Karen White</a:t>
            </a:r>
          </a:p>
          <a:p>
            <a:pPr>
              <a:defRPr/>
            </a:pPr>
            <a:endParaRPr lang="en-US" sz="1800" dirty="0">
              <a:solidFill>
                <a:srgbClr val="FFFFFF"/>
              </a:solidFill>
              <a:latin typeface="Verdana" charset="0"/>
              <a:ea typeface="ＭＳ Ｐゴシック" charset="0"/>
              <a:cs typeface="Lucida Grande" charset="0"/>
              <a:sym typeface="Verdana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at the iBook Store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for</a:t>
            </a:r>
          </a:p>
          <a:p>
            <a:pPr>
              <a:defRPr/>
            </a:pPr>
            <a:endParaRPr lang="en-US" sz="2400" dirty="0">
              <a:solidFill>
                <a:srgbClr val="FFFFFF"/>
              </a:solidFill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FF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FREE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to Build an iBook in iBooks Author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299200" y="9258300"/>
            <a:ext cx="39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eaLnBrk="1" hangingPunct="1"/>
            <a:fld id="{881C017E-C928-CE42-9226-7B853A43706C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870450"/>
            <a:ext cx="66675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7832725" y="5276850"/>
            <a:ext cx="42545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latin typeface="Stone Sans ITC TT-Semi" charset="0"/>
                <a:ea typeface="ＭＳ Ｐゴシック" charset="0"/>
                <a:sym typeface="Stone Sans ITC TT-Semi" charset="0"/>
              </a:rPr>
              <a:t>Go to Apple App Store </a:t>
            </a:r>
          </a:p>
          <a:p>
            <a:r>
              <a:rPr lang="en-US" sz="3600">
                <a:solidFill>
                  <a:schemeClr val="tx1"/>
                </a:solidFill>
                <a:latin typeface="Stone Sans ITC TT-Semi" charset="0"/>
                <a:ea typeface="ＭＳ Ｐゴシック" charset="0"/>
                <a:sym typeface="Stone Sans ITC TT-Semi" charset="0"/>
              </a:rPr>
              <a:t>and Download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81000" y="2870200"/>
            <a:ext cx="1104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rgbClr val="3B3B3E"/>
                </a:solidFill>
                <a:latin typeface="Stone Sans ITC TT-Semi" charset="0"/>
                <a:ea typeface="ＭＳ Ｐゴシック" charset="0"/>
                <a:sym typeface="Stone Sans ITC TT-Semi" charset="0"/>
              </a:rPr>
              <a:t>1.  Create an Apple ID Account</a:t>
            </a:r>
          </a:p>
          <a:p>
            <a:pPr algn="l"/>
            <a:r>
              <a:rPr lang="en-US" sz="4800">
                <a:solidFill>
                  <a:srgbClr val="3B3B3E"/>
                </a:solidFill>
                <a:latin typeface="Stone Sans ITC TT-Semi" charset="0"/>
                <a:ea typeface="ＭＳ Ｐゴシック" charset="0"/>
                <a:sym typeface="Stone Sans ITC TT-Semi" charset="0"/>
              </a:rPr>
              <a:t>2.  Get the App </a:t>
            </a:r>
          </a:p>
        </p:txBody>
      </p:sp>
      <p:pic>
        <p:nvPicPr>
          <p:cNvPr id="1946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2268538"/>
            <a:ext cx="13589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7FA99571-2DAF-FB42-996C-261982B5B6F4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6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"/>
          <p:cNvGrpSpPr>
            <a:grpSpLocks/>
          </p:cNvGrpSpPr>
          <p:nvPr/>
        </p:nvGrpSpPr>
        <p:grpSpPr bwMode="auto">
          <a:xfrm>
            <a:off x="7067550" y="2541588"/>
            <a:ext cx="4851400" cy="6438900"/>
            <a:chOff x="0" y="0"/>
            <a:chExt cx="3056" cy="4056"/>
          </a:xfrm>
        </p:grpSpPr>
        <p:pic>
          <p:nvPicPr>
            <p:cNvPr id="2048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9" r="22678"/>
            <a:stretch>
              <a:fillRect/>
            </a:stretch>
          </p:blipFill>
          <p:spPr bwMode="auto">
            <a:xfrm>
              <a:off x="176" y="176"/>
              <a:ext cx="2707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56" cy="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1409700"/>
            <a:ext cx="11341100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smtClean="0"/>
              <a:t>iBooks Author Template Elements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3124200"/>
            <a:ext cx="5969000" cy="5664200"/>
          </a:xfrm>
        </p:spPr>
        <p:txBody>
          <a:bodyPr/>
          <a:lstStyle/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smtClean="0">
                <a:cs typeface="Stone Sans ITC TT-Semi" charset="0"/>
              </a:rPr>
              <a:t>Book Title</a:t>
            </a:r>
            <a:endParaRPr lang="en-US" sz="3600" smtClean="0"/>
          </a:p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smtClean="0">
                <a:cs typeface="Stone Sans ITC TT-Semi" charset="0"/>
              </a:rPr>
              <a:t>Intro Media</a:t>
            </a:r>
            <a:endParaRPr lang="en-US" sz="3600" smtClean="0"/>
          </a:p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smtClean="0">
                <a:cs typeface="Stone Sans ITC TT-Semi" charset="0"/>
              </a:rPr>
              <a:t>Table of Contents</a:t>
            </a:r>
            <a:endParaRPr lang="en-US" sz="3600" smtClean="0"/>
          </a:p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smtClean="0">
                <a:cs typeface="Stone Sans ITC TT-Semi" charset="0"/>
              </a:rPr>
              <a:t>Glossary</a:t>
            </a:r>
            <a:endParaRPr lang="en-US" sz="3600" smtClean="0"/>
          </a:p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smtClean="0">
                <a:cs typeface="Stone Sans ITC TT-Semi" charset="0"/>
              </a:rPr>
              <a:t>Chapters and Sections</a:t>
            </a:r>
            <a:endParaRPr lang="en-US" sz="3600" smtClean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22730CAB-C1CE-194C-A391-38CE78ABF168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7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/>
          </p:cNvGrpSpPr>
          <p:nvPr/>
        </p:nvGrpSpPr>
        <p:grpSpPr bwMode="auto">
          <a:xfrm>
            <a:off x="6959600" y="3022600"/>
            <a:ext cx="4457700" cy="5892800"/>
            <a:chOff x="0" y="0"/>
            <a:chExt cx="2808" cy="3712"/>
          </a:xfrm>
        </p:grpSpPr>
        <p:pic>
          <p:nvPicPr>
            <p:cNvPr id="2151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9" r="22678"/>
            <a:stretch>
              <a:fillRect/>
            </a:stretch>
          </p:blipFill>
          <p:spPr bwMode="auto">
            <a:xfrm>
              <a:off x="176" y="176"/>
              <a:ext cx="245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08" cy="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Template Chooser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" y="3124200"/>
            <a:ext cx="6096000" cy="5664200"/>
          </a:xfrm>
        </p:spPr>
        <p:txBody>
          <a:bodyPr/>
          <a:lstStyle/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u="sng" smtClean="0">
                <a:cs typeface="Stone Sans ITC TT-Semi" charset="0"/>
                <a:hlinkClick r:id="" action="ppaction://hlinkshowjump?jump=nextslide"/>
              </a:rPr>
              <a:t>Landscape with Portrait</a:t>
            </a:r>
            <a:endParaRPr lang="en-US" sz="3600" u="sng" smtClean="0">
              <a:hlinkClick r:id="" action="ppaction://hlinkshowjump?jump=nextslide"/>
            </a:endParaRPr>
          </a:p>
          <a:p>
            <a:pPr marL="781050" eaLnBrk="1" hangingPunct="1">
              <a:buFontTx/>
              <a:buBlip>
                <a:blip r:embed="rId4"/>
              </a:buBlip>
              <a:defRPr/>
            </a:pPr>
            <a:r>
              <a:rPr lang="en-US" sz="3600" u="sng" smtClean="0">
                <a:cs typeface="Stone Sans ITC TT-Semi" charset="0"/>
                <a:hlinkClick r:id="" action="ppaction://hlinkshowjump?jump=nextslide"/>
              </a:rPr>
              <a:t>Portrait Only</a:t>
            </a:r>
            <a:endParaRPr lang="en-US" sz="3600" u="sng" smtClean="0">
              <a:hlinkClick r:id="" action="ppaction://hlinkshowjump?jump=nextslide"/>
            </a:endParaRPr>
          </a:p>
        </p:txBody>
      </p:sp>
      <p:sp>
        <p:nvSpPr>
          <p:cNvPr id="21508" name="AutoShape 6">
            <a:hlinkClick r:id="rId5" action="ppaction://hlinksldjump"/>
          </p:cNvPr>
          <p:cNvSpPr>
            <a:spLocks/>
          </p:cNvSpPr>
          <p:nvPr/>
        </p:nvSpPr>
        <p:spPr bwMode="auto">
          <a:xfrm>
            <a:off x="11811000" y="8432800"/>
            <a:ext cx="889000" cy="952500"/>
          </a:xfrm>
          <a:prstGeom prst="rightArrow">
            <a:avLst>
              <a:gd name="adj1" fmla="val 32000"/>
              <a:gd name="adj2" fmla="val 6286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C12CD1C8-46E3-4C40-BB12-DB395C7DD4C5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8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8800"/>
            <a:ext cx="121539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280900" y="8940800"/>
            <a:ext cx="439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Bradley Hand ITC TT-Bold" charset="0"/>
                <a:ea typeface="ヒラギノ明朝 ProN W3" charset="0"/>
                <a:cs typeface="ヒラギノ明朝 ProN W3" charset="0"/>
                <a:sym typeface="Bradley Hand ITC TT-Bold" charset="0"/>
              </a:defRPr>
            </a:lvl9pPr>
          </a:lstStyle>
          <a:p>
            <a:pPr algn="r" eaLnBrk="1" hangingPunct="1"/>
            <a:fld id="{7768547B-AEE4-3E49-9C8A-DA26B0C5CA94}" type="slidenum">
              <a:rPr lang="en-US" sz="1400">
                <a:solidFill>
                  <a:schemeClr val="tx1"/>
                </a:solidFill>
                <a:latin typeface="Verdana" charset="0"/>
                <a:ea typeface="ＭＳ Ｐゴシック" charset="0"/>
                <a:sym typeface="Verdana" charset="0"/>
              </a:rPr>
              <a:pPr algn="r" eaLnBrk="1" hangingPunct="1"/>
              <a:t>9</a:t>
            </a:fld>
            <a:endParaRPr lang="en-US" sz="1400">
              <a:solidFill>
                <a:schemeClr val="tx1"/>
              </a:solidFill>
              <a:latin typeface="Verdana" charset="0"/>
              <a:ea typeface="ＭＳ Ｐゴシック" charset="0"/>
              <a:sym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7F7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766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DB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E494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B1A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Pages>0</Pages>
  <Words>309</Words>
  <Characters>0</Characters>
  <Application>Microsoft Macintosh PowerPoint</Application>
  <PresentationFormat>Custom</PresentationFormat>
  <Lines>0</Lines>
  <Paragraphs>96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Title &amp; Subtitle</vt:lpstr>
      <vt:lpstr>Title &amp; Bullets</vt:lpstr>
      <vt:lpstr>Title - Top</vt:lpstr>
      <vt:lpstr>Title - Center</vt:lpstr>
      <vt:lpstr>Title &amp; Bullets - 2 Column</vt:lpstr>
      <vt:lpstr>Title, Bullets &amp; Photo</vt:lpstr>
      <vt:lpstr>Blank</vt:lpstr>
      <vt:lpstr>Photo - Horizontal</vt:lpstr>
      <vt:lpstr>Bullets</vt:lpstr>
      <vt:lpstr>Title &amp; Bullets - Left</vt:lpstr>
      <vt:lpstr>Photo - Vertical</vt:lpstr>
      <vt:lpstr>Title &amp; Bullets - Right</vt:lpstr>
      <vt:lpstr>You, Too, Can Create an Attractive iBook</vt:lpstr>
      <vt:lpstr>Objectives</vt:lpstr>
      <vt:lpstr>Joe’s Non-Netbook</vt:lpstr>
      <vt:lpstr>My iBook</vt:lpstr>
      <vt:lpstr>How to Build an iBook in iBooks Author</vt:lpstr>
      <vt:lpstr>PowerPoint Presentation</vt:lpstr>
      <vt:lpstr>iBooks Author Template Elements</vt:lpstr>
      <vt:lpstr>Template Chooser</vt:lpstr>
      <vt:lpstr>PowerPoint Presentation</vt:lpstr>
      <vt:lpstr>PowerPoint Presentation</vt:lpstr>
      <vt:lpstr>PowerPoint Presentation</vt:lpstr>
      <vt:lpstr>PowerPoint Presentation</vt:lpstr>
      <vt:lpstr>Let’s go to iBooks Author!</vt:lpstr>
      <vt:lpstr>When you open iBooks Author</vt:lpstr>
      <vt:lpstr>Widgets -- the Power!</vt:lpstr>
      <vt:lpstr>Widgets Available</vt:lpstr>
      <vt:lpstr>Sample Workflow</vt:lpstr>
      <vt:lpstr>PowerPoint Presentation</vt:lpstr>
      <vt:lpstr>How to Distribute</vt:lpstr>
      <vt:lpstr>PowerPoint Presentation</vt:lpstr>
      <vt:lpstr>Extra Info - Lessons I learned!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You, Too, Can Create an Attractive iBook</dc:title>
  <dc:subject/>
  <dc:creator/>
  <cp:keywords/>
  <dc:description/>
  <cp:lastModifiedBy>Larada Horner-Miller</cp:lastModifiedBy>
  <cp:revision>11</cp:revision>
  <dcterms:modified xsi:type="dcterms:W3CDTF">2012-12-03T21:01:50Z</dcterms:modified>
</cp:coreProperties>
</file>